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</p:sldIdLst>
  <p:sldSz cy="5143500" cx="9144000"/>
  <p:notesSz cx="6858000" cy="9144000"/>
  <p:embeddedFontLst>
    <p:embeddedFont>
      <p:font typeface="Proxima Nova"/>
      <p:regular r:id="rId58"/>
      <p:bold r:id="rId59"/>
      <p:italic r:id="rId60"/>
      <p:boldItalic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1" Type="http://schemas.openxmlformats.org/officeDocument/2006/relationships/font" Target="fonts/ProximaNova-bold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font" Target="fonts/ProximaNova-italic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font" Target="fonts/ProximaNova-bold.fntdata"/><Relationship Id="rId14" Type="http://schemas.openxmlformats.org/officeDocument/2006/relationships/slide" Target="slides/slide10.xml"/><Relationship Id="rId58" Type="http://schemas.openxmlformats.org/officeDocument/2006/relationships/font" Target="fonts/ProximaNova-regular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b0bb8135f_0_29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b0bb8135f_0_29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b0bb8135f_0_26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b0bb8135f_0_26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b0bb8135f_0_26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b0bb8135f_0_26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blocks have to move around after reads or frequency will be released!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Tree-&gt; Bucket Size = 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 block assigned to a path from root -&gt; leaf bucket (path is IDed by leaf node l -&gt; we want to find x)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After read, x goes to path 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How to write back without revealing new path-&gt; write to root bucket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Eviction -&gt; goes up towards leaf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e700b1107_3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e700b1107_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blocks have to move around after reads or frequency will be released!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Tree-&gt; Bucket Size = 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 block assigned to a path from root -&gt; leaf bucket (path is IDed by leaf node l -&gt; we want to find x)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After read, x goes to path 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How to write back without revealing new path-&gt; write to root bucket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Eviction -&gt; goes up towards leaf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b0bb8135f_0_28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b0bb8135f_0_28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b0bb8135f_0_26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b0bb8135f_0_26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e700b1107_3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e700b1107_3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b0bb8135f_0_26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b0bb8135f_0_26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e694790d9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e694790d9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e01db2323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e01db232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b0bb8135f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b0bb8135f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b0bb8135f_0_28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b0bb8135f_0_28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e01db2323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e01db2323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e700b1107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4e700b1107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e700b1107_2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4e700b1107_2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e700b1107_2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e700b1107_2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4e700b1107_2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4e700b1107_2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4e61ccd13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4e61ccd13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4e655e4ca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4e655e4ca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4e655e4ca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4e655e4ca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4e655e4caf_3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4e655e4caf_3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b0bb8135f_0_28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b0bb8135f_0_28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to iron trhis transition out with the next slide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4e655e4caf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4e655e4ca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e694790d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4e694790d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4e694790d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4e694790d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4e694790d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4e694790d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4e694790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4e694790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4e694790d9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4e694790d9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4e694790d9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4e694790d9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4e694790d9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4e694790d9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4e694790d9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4e694790d9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4e694790d9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4e694790d9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b0bb8135f_0_27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b0bb8135f_0_27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to add -&gt; an example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4b0bb8135f_0_26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4b0bb8135f_0_26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4e01db232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4e01db23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4e01db232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4e01db232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4b0bb8135f_0_26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4b0bb8135f_0_26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4e694790d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4e694790d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4e694790d9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4e694790d9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4b0bb8135f_0_26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4b0bb8135f_0_26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4b0bb8135f_0_27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4b0bb8135f_0_27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4e700b1107_2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4e700b1107_2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4b0bb8135f_0_26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4b0bb8135f_0_26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b0bb8135f_0_27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b0bb8135f_0_27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4b0bb8135f_0_27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4b0bb8135f_0_27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4b0bb8135f_0_26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4b0bb8135f_0_26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4b0bb8135f_0_27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4b0bb8135f_0_27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4b0bb8135f_0_29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4b0bb8135f_0_29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Still need to add more references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bb8135f_0_27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b0bb8135f_0_27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b0bb8135f_0_26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b0bb8135f_0_2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b0bb8135f_0_28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b0bb8135f_0_28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b0bb8135f_0_29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b0bb8135f_0_29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lswilli@ucsc.edu" TargetMode="External"/><Relationship Id="rId4" Type="http://schemas.openxmlformats.org/officeDocument/2006/relationships/hyperlink" Target="mailto:dhuo@ucsc.edu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hyperlink" Target="https://www.usenix.org/system/files/conference/usenixsecurity16/sec16_paper_jia.pdf" TargetMode="External"/><Relationship Id="rId4" Type="http://schemas.openxmlformats.org/officeDocument/2006/relationships/hyperlink" Target="https://www.usenix.org/system/files/conference/usenixsecurity15/sec15-paper-ren-ling.pdf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OblivP2P: An Oblivious Peer-to-Peer Content Sharing System</a:t>
            </a:r>
            <a:endParaRPr b="1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Presented by: Alex Williamson (</a:t>
            </a:r>
            <a:r>
              <a:rPr lang="en" u="sng">
                <a:solidFill>
                  <a:schemeClr val="hlink"/>
                </a:solidFill>
                <a:hlinkClick r:id="rId3"/>
              </a:rPr>
              <a:t>alswilli@ucsc.edu</a:t>
            </a:r>
            <a:r>
              <a:rPr lang="en"/>
              <a:t>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   De Huo (</a:t>
            </a:r>
            <a:r>
              <a:rPr lang="en" u="sng">
                <a:solidFill>
                  <a:schemeClr val="hlink"/>
                </a:solidFill>
                <a:hlinkClick r:id="rId4"/>
              </a:rPr>
              <a:t>dhuo@ucsc.edu</a:t>
            </a:r>
            <a:r>
              <a:rPr lang="en"/>
              <a:t>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CMPE 253 - Network Security - Prof. Qian - Winter 2019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Problem Definition - Existing Insufficient Sols.[2] </a:t>
            </a:r>
            <a:endParaRPr b="1"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Adversary observes two rounds of mixnet communication for Alice and Bob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Let S</a:t>
            </a:r>
            <a:r>
              <a:rPr baseline="-25000" lang="en"/>
              <a:t>1</a:t>
            </a:r>
            <a:r>
              <a:rPr lang="en"/>
              <a:t> = {</a:t>
            </a:r>
            <a:r>
              <a:rPr i="1" lang="en"/>
              <a:t>Alice, a, b, c</a:t>
            </a:r>
            <a:r>
              <a:rPr lang="en"/>
              <a:t>} and  S</a:t>
            </a:r>
            <a:r>
              <a:rPr baseline="-25000" lang="en"/>
              <a:t>2</a:t>
            </a:r>
            <a:r>
              <a:rPr lang="en"/>
              <a:t> = {</a:t>
            </a:r>
            <a:r>
              <a:rPr i="1" lang="en"/>
              <a:t>a’, b’, Alice, c’</a:t>
            </a:r>
            <a:r>
              <a:rPr lang="en"/>
              <a:t>} be sets of senders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Let R</a:t>
            </a:r>
            <a:r>
              <a:rPr baseline="-25000" lang="en"/>
              <a:t>1</a:t>
            </a:r>
            <a:r>
              <a:rPr lang="en"/>
              <a:t> = {</a:t>
            </a:r>
            <a:r>
              <a:rPr i="1" lang="en"/>
              <a:t>x, y, z, Bob</a:t>
            </a:r>
            <a:r>
              <a:rPr lang="en"/>
              <a:t>} and R</a:t>
            </a:r>
            <a:r>
              <a:rPr baseline="-25000" lang="en"/>
              <a:t>2 </a:t>
            </a:r>
            <a:r>
              <a:rPr lang="en"/>
              <a:t>= {</a:t>
            </a:r>
            <a:r>
              <a:rPr i="1" lang="en"/>
              <a:t>x’, y’, Bob, z’</a:t>
            </a:r>
            <a:r>
              <a:rPr lang="en"/>
              <a:t>} be sets of receivers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monitoring both rounds, the adversary can infer the sender-receiver link!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Observe that S</a:t>
            </a:r>
            <a:r>
              <a:rPr baseline="-25000" lang="en"/>
              <a:t>1 </a:t>
            </a:r>
            <a:r>
              <a:rPr lang="en"/>
              <a:t>⋂ S</a:t>
            </a:r>
            <a:r>
              <a:rPr baseline="-25000" lang="en"/>
              <a:t>2</a:t>
            </a:r>
            <a:r>
              <a:rPr lang="en"/>
              <a:t> = {</a:t>
            </a:r>
            <a:r>
              <a:rPr i="1" lang="en"/>
              <a:t>Alice</a:t>
            </a:r>
            <a:r>
              <a:rPr lang="en"/>
              <a:t>} and R</a:t>
            </a:r>
            <a:r>
              <a:rPr baseline="-25000" lang="en"/>
              <a:t>1 </a:t>
            </a:r>
            <a:r>
              <a:rPr lang="en"/>
              <a:t>⋂ R</a:t>
            </a:r>
            <a:r>
              <a:rPr baseline="-25000" lang="en"/>
              <a:t>2</a:t>
            </a:r>
            <a:r>
              <a:rPr lang="en"/>
              <a:t> = {</a:t>
            </a:r>
            <a:r>
              <a:rPr i="1" lang="en"/>
              <a:t>Bob</a:t>
            </a:r>
            <a:r>
              <a:rPr lang="en"/>
              <a:t>}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The link between Alice and Bob is found, </a:t>
            </a:r>
            <a:r>
              <a:rPr i="1" lang="en">
                <a:solidFill>
                  <a:srgbClr val="FF0000"/>
                </a:solidFill>
              </a:rPr>
              <a:t>thus breaking the unlinkability requirement!</a:t>
            </a:r>
            <a:endParaRPr i="1">
              <a:solidFill>
                <a:srgbClr val="FF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This attack is known as the “hitting set” or “intersection” attack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4350" y="2601625"/>
            <a:ext cx="245450" cy="24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 rotWithShape="1">
          <a:blip r:embed="rId4">
            <a:alphaModFix/>
          </a:blip>
          <a:srcRect b="17243" l="0" r="0" t="15714"/>
          <a:stretch/>
        </p:blipFill>
        <p:spPr>
          <a:xfrm>
            <a:off x="2341125" y="3107625"/>
            <a:ext cx="4461751" cy="186602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Table of Contents</a:t>
            </a:r>
            <a:endParaRPr b="1"/>
          </a:p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Introduction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Problem Definition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i="1" lang="en">
                <a:solidFill>
                  <a:srgbClr val="FF0000"/>
                </a:solidFill>
              </a:rPr>
              <a:t>Proposed Approach</a:t>
            </a:r>
            <a:endParaRPr i="1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OblivP2P-1 Distributed Protocol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Implementation and Evaluation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Performance and Security Analysis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Future and Related 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Conclusion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Proposed Approach - Tree-Based ORAM </a:t>
            </a:r>
            <a:endParaRPr b="1"/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Path ORAM Review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N: Number of blocks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B: Block size (bits)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Z: Bucket Size (# of blocks)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L: Height of the tree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L = O(logN)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Efficiency: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Overall Bandwidth: 2ZlogN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2 for read AND write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Z = 4 to limit local storage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■"/>
            </a:pPr>
            <a:r>
              <a:rPr i="1" lang="en">
                <a:solidFill>
                  <a:srgbClr val="FF0000"/>
                </a:solidFill>
              </a:rPr>
              <a:t>~8logN total</a:t>
            </a:r>
            <a:endParaRPr i="1">
              <a:solidFill>
                <a:srgbClr val="FF0000"/>
              </a:solidFill>
            </a:endParaRPr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000" y="1588075"/>
            <a:ext cx="5242924" cy="254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Proposed Approach - Tree-Based ORAM[2] </a:t>
            </a:r>
            <a:endParaRPr b="1"/>
          </a:p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does Ring ORAM differ from Path ORAM? (continued)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Two additional parameters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 = Number of additional dummy blocks per bucket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 = Eviction Rate for paths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 = 2Z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Separated Access/Evict Procedures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Access (ReadPath)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Reads either the desired block, or dummy block (if desired not found) </a:t>
            </a:r>
            <a:endParaRPr/>
          </a:p>
          <a:p>
            <a:pPr indent="-317500" lvl="4" marL="22860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ZlogN -&gt; logN bandwidth for this step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Evict (EvictPath)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Path (stash) evictions only occur after A accesses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Path evictions occur in reverse lexicographic order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Efficiency: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■"/>
            </a:pPr>
            <a:r>
              <a:rPr i="1" lang="en">
                <a:solidFill>
                  <a:srgbClr val="FF0000"/>
                </a:solidFill>
              </a:rPr>
              <a:t>Approaches </a:t>
            </a:r>
            <a:r>
              <a:rPr i="1" lang="en">
                <a:solidFill>
                  <a:srgbClr val="FF0000"/>
                </a:solidFill>
              </a:rPr>
              <a:t>~2.5logN bandwidth overall! (depending on Z)</a:t>
            </a:r>
            <a:endParaRPr i="1">
              <a:solidFill>
                <a:srgbClr val="FF0000"/>
              </a:solidFill>
            </a:endParaRPr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9376" y="3760674"/>
            <a:ext cx="2515374" cy="7736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3" name="Google Shape;14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6750" y="1460125"/>
            <a:ext cx="2105550" cy="160094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type="title"/>
          </p:nvPr>
        </p:nvSpPr>
        <p:spPr>
          <a:xfrm>
            <a:off x="311700" y="445025"/>
            <a:ext cx="867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Proposed Approach - OblivP2P-0 Overview</a:t>
            </a:r>
            <a:endParaRPr b="1"/>
          </a:p>
        </p:txBody>
      </p:sp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OblivP2P-0 is a direct mapping of ORAM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Sections of binary ORAM tree stored in peers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Tracker acts as the “trusted client”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Initiating peer talks to tracker for access requests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Problem?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Tracker becomes a centralized bottleneck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O(logNB) bandwidth, O(logNE) cost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 = Time for encryption/decryption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Several accesses per second among all peers</a:t>
            </a:r>
            <a:endParaRPr/>
          </a:p>
        </p:txBody>
      </p:sp>
      <p:pic>
        <p:nvPicPr>
          <p:cNvPr id="150" name="Google Shape;1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9975" y="1576313"/>
            <a:ext cx="3702475" cy="19908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Table of Contents</a:t>
            </a:r>
            <a:endParaRPr b="1"/>
          </a:p>
        </p:txBody>
      </p:sp>
      <p:sp>
        <p:nvSpPr>
          <p:cNvPr id="156" name="Google Shape;156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Introduction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Problem Definition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Proposed Approach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i="1" lang="en">
                <a:solidFill>
                  <a:srgbClr val="FF0000"/>
                </a:solidFill>
              </a:rPr>
              <a:t>OblivP2P-1 Distributed Protocol</a:t>
            </a:r>
            <a:endParaRPr i="1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Implementation and Evaluation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Performance and Security Analysis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Future and Related 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Conclusion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OblivP2P-1 Distributed Protocol - Overview</a:t>
            </a:r>
            <a:endParaRPr b="1"/>
          </a:p>
        </p:txBody>
      </p:sp>
      <p:sp>
        <p:nvSpPr>
          <p:cNvPr id="162" name="Google Shape;162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Tracker leverages initiator to e</a:t>
            </a:r>
            <a:r>
              <a:rPr lang="en"/>
              <a:t>liminate ORAM overhead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Initiator gets &lt;path, position, key&gt; needed to access resource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Initiator fetches path and performs decryption/re-encryption of path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Peers hold stash (encrypted) and communicate with initiating peer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5278" y="2449700"/>
            <a:ext cx="3433450" cy="23676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OblivP2P-1 Distributed Protocol - Overview[2]</a:t>
            </a:r>
            <a:endParaRPr b="1"/>
          </a:p>
        </p:txBody>
      </p:sp>
      <p:sp>
        <p:nvSpPr>
          <p:cNvPr id="169" name="Google Shape;169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Problem?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After N evictions, heavily accessed blocks located toward “top” of tree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Adversarial peers can now infer the contents of blocks based on their position!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“Block History” problem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is the</a:t>
            </a:r>
            <a:r>
              <a:rPr lang="en"/>
              <a:t> solution?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primitive is needed to ensure a peer can get its desired block WITHOUT: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Knowing the block position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Gaining access to cryptographic key(s)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No centralized tracker bottleneck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b="1" i="1"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This primitive is Oblivious Selection (OblivSel)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7100" y="3105925"/>
            <a:ext cx="2100275" cy="15390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type="title"/>
          </p:nvPr>
        </p:nvSpPr>
        <p:spPr>
          <a:xfrm>
            <a:off x="311700" y="445025"/>
            <a:ext cx="87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OblivP2P-1 Distributed Protocol - OblivSel </a:t>
            </a:r>
            <a:endParaRPr b="1"/>
          </a:p>
        </p:txBody>
      </p:sp>
      <p:sp>
        <p:nvSpPr>
          <p:cNvPr id="176" name="Google Shape;176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Step 1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Set of m random peers selected by Tracker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High probability of at least one peer being honest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Each peer fetches all blocks in desired path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Step 2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Tracker computes IT-PIR queries and sends to peers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Peers compute encrypted share using queries and blocks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Step 3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Tracker sends share of private key to m peers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Peers input keys into SH-PRG function to decrypt desired block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Step 4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Decrypted shares are sent to the initiating peer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Combination of all shares form the desired plaintext</a:t>
            </a:r>
            <a:endParaRPr/>
          </a:p>
        </p:txBody>
      </p:sp>
      <p:pic>
        <p:nvPicPr>
          <p:cNvPr id="177" name="Google Shape;1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4975" y="1254988"/>
            <a:ext cx="2587450" cy="32113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/>
              <a:t>OblivP2P-1 Distributed Protocol - OblivSel[2]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2975" y="1251325"/>
            <a:ext cx="2718050" cy="143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1027" y="2915938"/>
            <a:ext cx="3181950" cy="1955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Table of Contents</a:t>
            </a:r>
            <a:endParaRPr b="1"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i="1" lang="en">
                <a:solidFill>
                  <a:srgbClr val="FF0000"/>
                </a:solidFill>
              </a:rPr>
              <a:t>Introduction</a:t>
            </a:r>
            <a:endParaRPr i="1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Problem Definition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Proposed Approach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OblivP2P-1 Distributed Protocol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Implementation and Evaluation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Performance and Security Analysis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Future and Related 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Conclusion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/>
          <p:nvPr>
            <p:ph type="title"/>
          </p:nvPr>
        </p:nvSpPr>
        <p:spPr>
          <a:xfrm>
            <a:off x="311700" y="445025"/>
            <a:ext cx="87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OblivP2P-1 Distributed Protocol - OblivSel[3]</a:t>
            </a:r>
            <a:endParaRPr b="1"/>
          </a:p>
        </p:txBody>
      </p:sp>
      <p:sp>
        <p:nvSpPr>
          <p:cNvPr id="191" name="Google Shape;191;p32"/>
          <p:cNvSpPr txBox="1"/>
          <p:nvPr>
            <p:ph idx="1" type="body"/>
          </p:nvPr>
        </p:nvSpPr>
        <p:spPr>
          <a:xfrm>
            <a:off x="311700" y="1050350"/>
            <a:ext cx="8832300" cy="3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IT-PIR (Information theoretical private info retrieval) for computing encrypted share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IT-PIR Query: ( Tracker 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Input : block position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Output : queries for m randomly selected peers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IT-PIR Compute: ( m peers 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Input : </a:t>
            </a:r>
            <a:r>
              <a:rPr lang="en"/>
              <a:t>corresponding</a:t>
            </a:r>
            <a:r>
              <a:rPr lang="en"/>
              <a:t> query and all Encrypted blocks required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Output : one Encrypted Share</a:t>
            </a:r>
            <a:r>
              <a:rPr baseline="-25000" lang="en"/>
              <a:t>i</a:t>
            </a:r>
            <a:r>
              <a:rPr lang="en"/>
              <a:t> </a:t>
            </a:r>
            <a:endParaRPr/>
          </a:p>
        </p:txBody>
      </p:sp>
      <p:sp>
        <p:nvSpPr>
          <p:cNvPr id="192" name="Google Shape;192;p32"/>
          <p:cNvSpPr txBox="1"/>
          <p:nvPr/>
        </p:nvSpPr>
        <p:spPr>
          <a:xfrm>
            <a:off x="1240275" y="3173350"/>
            <a:ext cx="831600" cy="423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Tracker </a:t>
            </a:r>
            <a:endParaRPr/>
          </a:p>
        </p:txBody>
      </p:sp>
      <p:sp>
        <p:nvSpPr>
          <p:cNvPr id="193" name="Google Shape;193;p32"/>
          <p:cNvSpPr txBox="1"/>
          <p:nvPr/>
        </p:nvSpPr>
        <p:spPr>
          <a:xfrm>
            <a:off x="1014075" y="4180450"/>
            <a:ext cx="1284000" cy="423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IT-PIR. Query</a:t>
            </a:r>
            <a:endParaRPr/>
          </a:p>
        </p:txBody>
      </p:sp>
      <p:cxnSp>
        <p:nvCxnSpPr>
          <p:cNvPr id="194" name="Google Shape;194;p32"/>
          <p:cNvCxnSpPr/>
          <p:nvPr/>
        </p:nvCxnSpPr>
        <p:spPr>
          <a:xfrm>
            <a:off x="1291350" y="3596800"/>
            <a:ext cx="0" cy="561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5" name="Google Shape;195;p32"/>
          <p:cNvSpPr txBox="1"/>
          <p:nvPr/>
        </p:nvSpPr>
        <p:spPr>
          <a:xfrm>
            <a:off x="408675" y="3698800"/>
            <a:ext cx="831600" cy="379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Position</a:t>
            </a:r>
            <a:endParaRPr/>
          </a:p>
        </p:txBody>
      </p:sp>
      <p:cxnSp>
        <p:nvCxnSpPr>
          <p:cNvPr id="196" name="Google Shape;196;p32"/>
          <p:cNvCxnSpPr/>
          <p:nvPr/>
        </p:nvCxnSpPr>
        <p:spPr>
          <a:xfrm rot="10800000">
            <a:off x="1955250" y="3596650"/>
            <a:ext cx="0" cy="583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7" name="Google Shape;197;p32"/>
          <p:cNvSpPr txBox="1"/>
          <p:nvPr/>
        </p:nvSpPr>
        <p:spPr>
          <a:xfrm>
            <a:off x="2071875" y="3688000"/>
            <a:ext cx="875400" cy="379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Queries</a:t>
            </a:r>
            <a:endParaRPr/>
          </a:p>
        </p:txBody>
      </p:sp>
      <p:sp>
        <p:nvSpPr>
          <p:cNvPr id="198" name="Google Shape;198;p32"/>
          <p:cNvSpPr txBox="1"/>
          <p:nvPr/>
        </p:nvSpPr>
        <p:spPr>
          <a:xfrm>
            <a:off x="4231525" y="3159050"/>
            <a:ext cx="3370800" cy="423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Peer</a:t>
            </a:r>
            <a:r>
              <a:rPr baseline="-25000" lang="en"/>
              <a:t>1 </a:t>
            </a:r>
            <a:r>
              <a:rPr lang="en"/>
              <a:t>,  Peer</a:t>
            </a:r>
            <a:r>
              <a:rPr baseline="-25000" lang="en"/>
              <a:t>2 </a:t>
            </a:r>
            <a:r>
              <a:rPr lang="en"/>
              <a:t> , Peer</a:t>
            </a:r>
            <a:r>
              <a:rPr baseline="-25000" lang="en"/>
              <a:t>3</a:t>
            </a:r>
            <a:r>
              <a:rPr lang="en"/>
              <a:t> ,      …         Peer</a:t>
            </a:r>
            <a:r>
              <a:rPr baseline="-25000" lang="en"/>
              <a:t>m</a:t>
            </a:r>
            <a:endParaRPr/>
          </a:p>
        </p:txBody>
      </p:sp>
      <p:cxnSp>
        <p:nvCxnSpPr>
          <p:cNvPr id="199" name="Google Shape;199;p32"/>
          <p:cNvCxnSpPr>
            <a:stCxn id="192" idx="3"/>
            <a:endCxn id="198" idx="1"/>
          </p:cNvCxnSpPr>
          <p:nvPr/>
        </p:nvCxnSpPr>
        <p:spPr>
          <a:xfrm flipH="1" rot="10800000">
            <a:off x="2071875" y="3370600"/>
            <a:ext cx="2159700" cy="14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0" name="Google Shape;200;p32"/>
          <p:cNvSpPr txBox="1"/>
          <p:nvPr/>
        </p:nvSpPr>
        <p:spPr>
          <a:xfrm>
            <a:off x="2626450" y="3020525"/>
            <a:ext cx="781500" cy="317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Queries</a:t>
            </a:r>
            <a:endParaRPr sz="1200"/>
          </a:p>
        </p:txBody>
      </p:sp>
      <p:sp>
        <p:nvSpPr>
          <p:cNvPr id="201" name="Google Shape;201;p32"/>
          <p:cNvSpPr txBox="1"/>
          <p:nvPr/>
        </p:nvSpPr>
        <p:spPr>
          <a:xfrm>
            <a:off x="5026775" y="4180450"/>
            <a:ext cx="1524900" cy="423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IT-PIR.Compute</a:t>
            </a:r>
            <a:endParaRPr/>
          </a:p>
        </p:txBody>
      </p:sp>
      <p:cxnSp>
        <p:nvCxnSpPr>
          <p:cNvPr id="202" name="Google Shape;202;p32"/>
          <p:cNvCxnSpPr/>
          <p:nvPr/>
        </p:nvCxnSpPr>
        <p:spPr>
          <a:xfrm>
            <a:off x="5143500" y="3589500"/>
            <a:ext cx="0" cy="569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3" name="Google Shape;203;p32"/>
          <p:cNvSpPr txBox="1"/>
          <p:nvPr/>
        </p:nvSpPr>
        <p:spPr>
          <a:xfrm>
            <a:off x="3888625" y="3688000"/>
            <a:ext cx="1101600" cy="583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Query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Enc blocks</a:t>
            </a:r>
            <a:endParaRPr/>
          </a:p>
        </p:txBody>
      </p:sp>
      <p:cxnSp>
        <p:nvCxnSpPr>
          <p:cNvPr id="204" name="Google Shape;204;p32"/>
          <p:cNvCxnSpPr/>
          <p:nvPr/>
        </p:nvCxnSpPr>
        <p:spPr>
          <a:xfrm flipH="1" rot="10800000">
            <a:off x="6405675" y="3600400"/>
            <a:ext cx="7200" cy="576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5" name="Google Shape;205;p32"/>
          <p:cNvSpPr txBox="1"/>
          <p:nvPr/>
        </p:nvSpPr>
        <p:spPr>
          <a:xfrm>
            <a:off x="6588050" y="3720825"/>
            <a:ext cx="1101600" cy="379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Enc Share</a:t>
            </a:r>
            <a:r>
              <a:rPr baseline="-25000" lang="en"/>
              <a:t>i</a:t>
            </a:r>
            <a:endParaRPr baseline="-25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/>
          <p:nvPr>
            <p:ph type="title"/>
          </p:nvPr>
        </p:nvSpPr>
        <p:spPr>
          <a:xfrm>
            <a:off x="311700" y="445025"/>
            <a:ext cx="87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OblivP2P-1 Distributed Protocol - OblivSel[3]</a:t>
            </a:r>
            <a:endParaRPr b="1"/>
          </a:p>
        </p:txBody>
      </p:sp>
      <p:sp>
        <p:nvSpPr>
          <p:cNvPr id="211" name="Google Shape;211;p33"/>
          <p:cNvSpPr txBox="1"/>
          <p:nvPr>
            <p:ph idx="1" type="body"/>
          </p:nvPr>
        </p:nvSpPr>
        <p:spPr>
          <a:xfrm>
            <a:off x="265650" y="1080300"/>
            <a:ext cx="8832300" cy="3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IT-PIR (Information theoretical private info retrieval) for computing encrypted share</a:t>
            </a:r>
            <a:endParaRPr/>
          </a:p>
          <a:p>
            <a:pPr indent="0" lvl="0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m</a:t>
            </a:r>
            <a:r>
              <a:rPr b="1" lang="en" sz="1400"/>
              <a:t> = 3                </a:t>
            </a:r>
            <a:endParaRPr b="1" sz="1400"/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L = 4</a:t>
            </a:r>
            <a:endParaRPr b="1" sz="14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400"/>
              <a:t>Target Position = 2 </a:t>
            </a:r>
            <a:r>
              <a:rPr lang="en" sz="1400"/>
              <a:t>  </a:t>
            </a:r>
            <a:endParaRPr sz="1400"/>
          </a:p>
        </p:txBody>
      </p:sp>
      <p:pic>
        <p:nvPicPr>
          <p:cNvPr id="212" name="Google Shape;21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509197"/>
            <a:ext cx="2842050" cy="13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297" y="4000922"/>
            <a:ext cx="1862850" cy="4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7075" y="1695875"/>
            <a:ext cx="5754925" cy="4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07075" y="2232225"/>
            <a:ext cx="5754924" cy="477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29110" y="2619747"/>
            <a:ext cx="2784275" cy="15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88927" y="4123577"/>
            <a:ext cx="2064633" cy="85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/>
          <p:nvPr>
            <p:ph type="title"/>
          </p:nvPr>
        </p:nvSpPr>
        <p:spPr>
          <a:xfrm>
            <a:off x="311700" y="445025"/>
            <a:ext cx="87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OblivP2P-1 Distributed Protocol - OblivSel[4]</a:t>
            </a:r>
            <a:endParaRPr b="1"/>
          </a:p>
        </p:txBody>
      </p:sp>
      <p:sp>
        <p:nvSpPr>
          <p:cNvPr id="223" name="Google Shape;223;p34"/>
          <p:cNvSpPr txBox="1"/>
          <p:nvPr>
            <p:ph idx="1" type="body"/>
          </p:nvPr>
        </p:nvSpPr>
        <p:spPr>
          <a:xfrm>
            <a:off x="311700" y="1159775"/>
            <a:ext cx="8832300" cy="3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SH-PRG (seed homomorphic pseudo random gen.) for decrypting retrieved share</a:t>
            </a:r>
            <a:endParaRPr/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Purpose: without giving away the one private key generated by tracker.</a:t>
            </a:r>
            <a:endParaRPr sz="1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		Encrypted</a:t>
            </a:r>
            <a:r>
              <a:rPr lang="en" sz="1400"/>
              <a:t> block = block + G(k) </a:t>
            </a:r>
            <a:endParaRPr sz="1400"/>
          </a:p>
          <a:p>
            <a:pPr indent="457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block = </a:t>
            </a:r>
            <a:r>
              <a:rPr lang="en" sz="1400"/>
              <a:t>Encrypted block - G(k)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4"/>
          <p:cNvSpPr txBox="1"/>
          <p:nvPr/>
        </p:nvSpPr>
        <p:spPr>
          <a:xfrm>
            <a:off x="1364300" y="2648150"/>
            <a:ext cx="831600" cy="4089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Tracker </a:t>
            </a:r>
            <a:endParaRPr/>
          </a:p>
        </p:txBody>
      </p:sp>
      <p:sp>
        <p:nvSpPr>
          <p:cNvPr id="225" name="Google Shape;225;p34"/>
          <p:cNvSpPr txBox="1"/>
          <p:nvPr/>
        </p:nvSpPr>
        <p:spPr>
          <a:xfrm>
            <a:off x="372100" y="3443625"/>
            <a:ext cx="1123500" cy="423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Private Key </a:t>
            </a:r>
            <a:endParaRPr/>
          </a:p>
        </p:txBody>
      </p:sp>
      <p:sp>
        <p:nvSpPr>
          <p:cNvPr id="226" name="Google Shape;226;p34"/>
          <p:cNvSpPr txBox="1"/>
          <p:nvPr/>
        </p:nvSpPr>
        <p:spPr>
          <a:xfrm>
            <a:off x="1853075" y="3443625"/>
            <a:ext cx="1378800" cy="6345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Seeds for PRG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(Key Share)</a:t>
            </a:r>
            <a:endParaRPr/>
          </a:p>
        </p:txBody>
      </p:sp>
      <p:cxnSp>
        <p:nvCxnSpPr>
          <p:cNvPr id="227" name="Google Shape;227;p34"/>
          <p:cNvCxnSpPr>
            <a:stCxn id="225" idx="3"/>
          </p:cNvCxnSpPr>
          <p:nvPr/>
        </p:nvCxnSpPr>
        <p:spPr>
          <a:xfrm>
            <a:off x="1495600" y="3655275"/>
            <a:ext cx="350100" cy="14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8" name="Google Shape;228;p34"/>
          <p:cNvSpPr txBox="1"/>
          <p:nvPr/>
        </p:nvSpPr>
        <p:spPr>
          <a:xfrm>
            <a:off x="4494200" y="2640950"/>
            <a:ext cx="3370800" cy="423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Peer</a:t>
            </a:r>
            <a:r>
              <a:rPr baseline="-25000" lang="en"/>
              <a:t>1 </a:t>
            </a:r>
            <a:r>
              <a:rPr lang="en"/>
              <a:t>,  Peer</a:t>
            </a:r>
            <a:r>
              <a:rPr baseline="-25000" lang="en"/>
              <a:t>2 </a:t>
            </a:r>
            <a:r>
              <a:rPr lang="en"/>
              <a:t> , Peer</a:t>
            </a:r>
            <a:r>
              <a:rPr baseline="-25000" lang="en"/>
              <a:t>3</a:t>
            </a:r>
            <a:r>
              <a:rPr lang="en"/>
              <a:t> ,      …         Peer</a:t>
            </a:r>
            <a:r>
              <a:rPr baseline="-25000" lang="en"/>
              <a:t>m</a:t>
            </a:r>
            <a:endParaRPr/>
          </a:p>
        </p:txBody>
      </p:sp>
      <p:cxnSp>
        <p:nvCxnSpPr>
          <p:cNvPr id="229" name="Google Shape;229;p34"/>
          <p:cNvCxnSpPr>
            <a:stCxn id="224" idx="3"/>
            <a:endCxn id="228" idx="1"/>
          </p:cNvCxnSpPr>
          <p:nvPr/>
        </p:nvCxnSpPr>
        <p:spPr>
          <a:xfrm>
            <a:off x="2195900" y="2852600"/>
            <a:ext cx="22983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0" name="Google Shape;230;p34"/>
          <p:cNvSpPr txBox="1"/>
          <p:nvPr/>
        </p:nvSpPr>
        <p:spPr>
          <a:xfrm>
            <a:off x="2418525" y="2393000"/>
            <a:ext cx="1324200" cy="423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 Key Shares</a:t>
            </a:r>
            <a:endParaRPr/>
          </a:p>
        </p:txBody>
      </p:sp>
      <p:sp>
        <p:nvSpPr>
          <p:cNvPr id="231" name="Google Shape;231;p34"/>
          <p:cNvSpPr txBox="1"/>
          <p:nvPr/>
        </p:nvSpPr>
        <p:spPr>
          <a:xfrm>
            <a:off x="4867450" y="3735350"/>
            <a:ext cx="591000" cy="342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PRG</a:t>
            </a:r>
            <a:endParaRPr/>
          </a:p>
        </p:txBody>
      </p:sp>
      <p:cxnSp>
        <p:nvCxnSpPr>
          <p:cNvPr id="232" name="Google Shape;232;p34"/>
          <p:cNvCxnSpPr>
            <a:endCxn id="231" idx="0"/>
          </p:cNvCxnSpPr>
          <p:nvPr/>
        </p:nvCxnSpPr>
        <p:spPr>
          <a:xfrm flipH="1">
            <a:off x="5162950" y="3078650"/>
            <a:ext cx="2400" cy="656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3" name="Google Shape;233;p34"/>
          <p:cNvSpPr txBox="1"/>
          <p:nvPr/>
        </p:nvSpPr>
        <p:spPr>
          <a:xfrm>
            <a:off x="4005375" y="3228350"/>
            <a:ext cx="1043400" cy="342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share</a:t>
            </a:r>
            <a:r>
              <a:rPr baseline="-25000" lang="en"/>
              <a:t>i</a:t>
            </a:r>
            <a:endParaRPr baseline="-25000"/>
          </a:p>
        </p:txBody>
      </p:sp>
      <p:sp>
        <p:nvSpPr>
          <p:cNvPr id="234" name="Google Shape;234;p34"/>
          <p:cNvSpPr txBox="1"/>
          <p:nvPr/>
        </p:nvSpPr>
        <p:spPr>
          <a:xfrm>
            <a:off x="6135725" y="3720825"/>
            <a:ext cx="1612500" cy="3648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Enc Share</a:t>
            </a:r>
            <a:r>
              <a:rPr baseline="-25000" lang="en"/>
              <a:t>i </a:t>
            </a:r>
            <a:r>
              <a:rPr lang="en"/>
              <a:t>- </a:t>
            </a:r>
            <a:r>
              <a:rPr lang="en"/>
              <a:t>G(K</a:t>
            </a:r>
            <a:r>
              <a:rPr baseline="-25000" lang="en"/>
              <a:t>i</a:t>
            </a:r>
            <a:r>
              <a:rPr lang="en"/>
              <a:t>)</a:t>
            </a:r>
            <a:endParaRPr baseline="-2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5" name="Google Shape;235;p34"/>
          <p:cNvCxnSpPr>
            <a:stCxn id="231" idx="3"/>
            <a:endCxn id="234" idx="1"/>
          </p:cNvCxnSpPr>
          <p:nvPr/>
        </p:nvCxnSpPr>
        <p:spPr>
          <a:xfrm flipH="1" rot="10800000">
            <a:off x="5458450" y="3903200"/>
            <a:ext cx="677400" cy="3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6" name="Google Shape;236;p34"/>
          <p:cNvSpPr txBox="1"/>
          <p:nvPr/>
        </p:nvSpPr>
        <p:spPr>
          <a:xfrm>
            <a:off x="5501000" y="3443625"/>
            <a:ext cx="591000" cy="342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G(K</a:t>
            </a:r>
            <a:r>
              <a:rPr baseline="-25000" lang="en"/>
              <a:t>i</a:t>
            </a:r>
            <a:r>
              <a:rPr lang="en"/>
              <a:t>)</a:t>
            </a:r>
            <a:endParaRPr baseline="-25000"/>
          </a:p>
        </p:txBody>
      </p:sp>
      <p:cxnSp>
        <p:nvCxnSpPr>
          <p:cNvPr id="237" name="Google Shape;237;p34"/>
          <p:cNvCxnSpPr>
            <a:endCxn id="234" idx="0"/>
          </p:cNvCxnSpPr>
          <p:nvPr/>
        </p:nvCxnSpPr>
        <p:spPr>
          <a:xfrm>
            <a:off x="6931175" y="3078825"/>
            <a:ext cx="10800" cy="642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8" name="Google Shape;238;p34"/>
          <p:cNvSpPr txBox="1"/>
          <p:nvPr/>
        </p:nvSpPr>
        <p:spPr>
          <a:xfrm>
            <a:off x="6967425" y="3202788"/>
            <a:ext cx="1101600" cy="379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Enc Share</a:t>
            </a:r>
            <a:r>
              <a:rPr baseline="-25000" lang="en"/>
              <a:t>i</a:t>
            </a:r>
            <a:endParaRPr baseline="-25000"/>
          </a:p>
        </p:txBody>
      </p:sp>
      <p:sp>
        <p:nvSpPr>
          <p:cNvPr id="239" name="Google Shape;239;p34"/>
          <p:cNvSpPr txBox="1"/>
          <p:nvPr/>
        </p:nvSpPr>
        <p:spPr>
          <a:xfrm>
            <a:off x="6066575" y="4399125"/>
            <a:ext cx="1750800" cy="364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 Share</a:t>
            </a:r>
            <a:r>
              <a:rPr baseline="-25000" lang="en"/>
              <a:t>i   </a:t>
            </a:r>
            <a:r>
              <a:rPr lang="en"/>
              <a:t>of block</a:t>
            </a:r>
            <a:r>
              <a:rPr baseline="-25000" lang="en"/>
              <a:t>   </a:t>
            </a:r>
            <a:endParaRPr baseline="-25000"/>
          </a:p>
        </p:txBody>
      </p:sp>
      <p:cxnSp>
        <p:nvCxnSpPr>
          <p:cNvPr id="240" name="Google Shape;240;p34"/>
          <p:cNvCxnSpPr>
            <a:stCxn id="234" idx="2"/>
            <a:endCxn id="239" idx="0"/>
          </p:cNvCxnSpPr>
          <p:nvPr/>
        </p:nvCxnSpPr>
        <p:spPr>
          <a:xfrm>
            <a:off x="6941975" y="4085625"/>
            <a:ext cx="0" cy="313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/>
          <p:nvPr>
            <p:ph type="title"/>
          </p:nvPr>
        </p:nvSpPr>
        <p:spPr>
          <a:xfrm>
            <a:off x="311700" y="445025"/>
            <a:ext cx="87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OblivP2P-1 Distributed Protocol - OblivSel[3]</a:t>
            </a:r>
            <a:endParaRPr b="1"/>
          </a:p>
        </p:txBody>
      </p:sp>
      <p:sp>
        <p:nvSpPr>
          <p:cNvPr id="246" name="Google Shape;246;p35"/>
          <p:cNvSpPr txBox="1"/>
          <p:nvPr>
            <p:ph idx="1" type="body"/>
          </p:nvPr>
        </p:nvSpPr>
        <p:spPr>
          <a:xfrm>
            <a:off x="311700" y="1159775"/>
            <a:ext cx="8520600" cy="3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aseline="-25000" lang="en" sz="1400"/>
              <a:t>	</a:t>
            </a:r>
            <a:endParaRPr baseline="-25000" sz="1400"/>
          </a:p>
        </p:txBody>
      </p:sp>
      <p:pic>
        <p:nvPicPr>
          <p:cNvPr id="247" name="Google Shape;24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90273"/>
            <a:ext cx="9143998" cy="366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"/>
          <p:cNvSpPr txBox="1"/>
          <p:nvPr>
            <p:ph type="title"/>
          </p:nvPr>
        </p:nvSpPr>
        <p:spPr>
          <a:xfrm>
            <a:off x="311700" y="445025"/>
            <a:ext cx="87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OblivP2P-1 Distributed Protocol - OblivSel[4]</a:t>
            </a:r>
            <a:endParaRPr b="1"/>
          </a:p>
        </p:txBody>
      </p:sp>
      <p:sp>
        <p:nvSpPr>
          <p:cNvPr id="253" name="Google Shape;253;p36"/>
          <p:cNvSpPr txBox="1"/>
          <p:nvPr>
            <p:ph idx="1" type="body"/>
          </p:nvPr>
        </p:nvSpPr>
        <p:spPr>
          <a:xfrm>
            <a:off x="311700" y="1152475"/>
            <a:ext cx="8520600" cy="3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OblivSel Summary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Tracker: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OblivSel.Gen: 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IT-PIR. Query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Generate private key and seeds for PRG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Peers: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OblivSel. Select: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IT-PIR. Compute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PRG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Decrypt(Encrypt) block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/>
          <p:nvPr>
            <p:ph type="title"/>
          </p:nvPr>
        </p:nvSpPr>
        <p:spPr>
          <a:xfrm>
            <a:off x="311700" y="445025"/>
            <a:ext cx="87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OblivP2P-1 Distributed Protocol - OblivSel[5]</a:t>
            </a:r>
            <a:endParaRPr b="1"/>
          </a:p>
        </p:txBody>
      </p:sp>
      <p:sp>
        <p:nvSpPr>
          <p:cNvPr id="259" name="Google Shape;259;p37"/>
          <p:cNvSpPr txBox="1"/>
          <p:nvPr>
            <p:ph idx="1" type="body"/>
          </p:nvPr>
        </p:nvSpPr>
        <p:spPr>
          <a:xfrm>
            <a:off x="311700" y="1152475"/>
            <a:ext cx="8520600" cy="3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Why OblivSel is position hiding: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There is at last one non-colluding peer in m randomly selected peers.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</a:t>
            </a:r>
            <a:r>
              <a:rPr lang="en"/>
              <a:t>seudo random generator( PRG ) is secure.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None of the peers could get the actual block position and private key.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OblivSel is Parallelizable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Each peer gets all the required Encrypted blocks to local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throughput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8"/>
          <p:cNvSpPr txBox="1"/>
          <p:nvPr>
            <p:ph idx="1" type="body"/>
          </p:nvPr>
        </p:nvSpPr>
        <p:spPr>
          <a:xfrm>
            <a:off x="311700" y="958625"/>
            <a:ext cx="8740200" cy="39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666666"/>
                </a:solidFill>
              </a:rPr>
              <a:t>P2P network </a:t>
            </a:r>
            <a:r>
              <a:rPr b="1" lang="en">
                <a:solidFill>
                  <a:srgbClr val="666666"/>
                </a:solidFill>
              </a:rPr>
              <a:t>state</a:t>
            </a:r>
            <a:r>
              <a:rPr lang="en">
                <a:solidFill>
                  <a:srgbClr val="666666"/>
                </a:solidFill>
              </a:rPr>
              <a:t> metadata kept in </a:t>
            </a:r>
            <a:r>
              <a:rPr b="1" lang="en">
                <a:solidFill>
                  <a:srgbClr val="666666"/>
                </a:solidFill>
              </a:rPr>
              <a:t>Tracker</a:t>
            </a:r>
            <a:r>
              <a:rPr lang="en">
                <a:solidFill>
                  <a:srgbClr val="666666"/>
                </a:solidFill>
              </a:rPr>
              <a:t>:</a:t>
            </a:r>
            <a:r>
              <a:rPr lang="en"/>
              <a:t>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Network connections per peer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lookup associating a resource to a set of peer identifiers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 sz="1400"/>
              <a:t>FileMap: 	      file id → block address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	Tag(leaf)Map:   block address → path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	PosMap: 	      block address → path and bucket position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	KeyMap: 	      block address → key value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	StashList: 	      list of peers who contain stash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	NetMap:           peer’s id → peer’s network information ( IP, Port )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	Counter:	      last Eviction step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	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8"/>
          <p:cNvSpPr txBox="1"/>
          <p:nvPr/>
        </p:nvSpPr>
        <p:spPr>
          <a:xfrm>
            <a:off x="311700" y="385925"/>
            <a:ext cx="8740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OblivP2P-1 Distributed Protocol - Final Design</a:t>
            </a:r>
            <a:endParaRPr b="1" sz="2800">
              <a:solidFill>
                <a:srgbClr val="20272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9"/>
          <p:cNvSpPr txBox="1"/>
          <p:nvPr>
            <p:ph idx="1" type="body"/>
          </p:nvPr>
        </p:nvSpPr>
        <p:spPr>
          <a:xfrm>
            <a:off x="311700" y="958625"/>
            <a:ext cx="8740200" cy="39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666666"/>
                </a:solidFill>
              </a:rPr>
              <a:t>A formalized the P2P protocol includes:</a:t>
            </a:r>
            <a:endParaRPr>
              <a:solidFill>
                <a:srgbClr val="666666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Trusted </a:t>
            </a:r>
            <a:r>
              <a:rPr lang="en"/>
              <a:t>Tracker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set of untrusted peers</a:t>
            </a:r>
            <a:endParaRPr>
              <a:solidFill>
                <a:srgbClr val="666666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Operations:</a:t>
            </a:r>
            <a:endParaRPr/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Setup: 	Tracker sets up the initial state in the P2P network</a:t>
            </a:r>
            <a:endParaRPr/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Upload: 	A peer uploads a file to a set of peers and updates states in tracker</a:t>
            </a:r>
            <a:endParaRPr/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Fetch:	A peer fetches a file from a set of peers and update states in tracker </a:t>
            </a:r>
            <a:endParaRPr/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Sync: 	Tracker evicts the stash and updates its states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9"/>
          <p:cNvSpPr txBox="1"/>
          <p:nvPr/>
        </p:nvSpPr>
        <p:spPr>
          <a:xfrm>
            <a:off x="311700" y="385925"/>
            <a:ext cx="8740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OblivP2P-1 Distributed Protocol - Final Design[2]</a:t>
            </a:r>
            <a:endParaRPr b="1" sz="2800">
              <a:solidFill>
                <a:srgbClr val="20272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0"/>
          <p:cNvSpPr txBox="1"/>
          <p:nvPr>
            <p:ph idx="1" type="body"/>
          </p:nvPr>
        </p:nvSpPr>
        <p:spPr>
          <a:xfrm>
            <a:off x="311700" y="1070400"/>
            <a:ext cx="8740200" cy="38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solidFill>
                  <a:srgbClr val="666666"/>
                </a:solidFill>
              </a:rPr>
              <a:t>Setup </a:t>
            </a:r>
            <a:r>
              <a:rPr lang="en">
                <a:solidFill>
                  <a:srgbClr val="666666"/>
                </a:solidFill>
              </a:rPr>
              <a:t>Operation</a:t>
            </a:r>
            <a:r>
              <a:rPr lang="en">
                <a:solidFill>
                  <a:srgbClr val="666666"/>
                </a:solidFill>
              </a:rPr>
              <a:t>:</a:t>
            </a:r>
            <a:endParaRPr>
              <a:solidFill>
                <a:srgbClr val="666666"/>
              </a:solidFill>
            </a:endParaRPr>
          </a:p>
          <a:p>
            <a:pPr indent="-317500" lvl="1" marL="9144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</a:pPr>
            <a:r>
              <a:rPr lang="en"/>
              <a:t>Different peers handle different number of buckets depending on its local available storage  </a:t>
            </a:r>
            <a:endParaRPr/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Tracker sets up the state metadata </a:t>
            </a:r>
            <a:endParaRPr/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Tracker randomly select m peers to store the stash and records the peers in StashList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40"/>
          <p:cNvSpPr txBox="1"/>
          <p:nvPr/>
        </p:nvSpPr>
        <p:spPr>
          <a:xfrm>
            <a:off x="311700" y="385925"/>
            <a:ext cx="8740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OblivP2P-1 Distributed Protocol - Final Design[3]</a:t>
            </a:r>
            <a:endParaRPr b="1" sz="2800">
              <a:solidFill>
                <a:srgbClr val="20272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1"/>
          <p:cNvSpPr txBox="1"/>
          <p:nvPr>
            <p:ph idx="1" type="body"/>
          </p:nvPr>
        </p:nvSpPr>
        <p:spPr>
          <a:xfrm>
            <a:off x="311700" y="1070400"/>
            <a:ext cx="8740200" cy="38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solidFill>
                  <a:srgbClr val="666666"/>
                </a:solidFill>
              </a:rPr>
              <a:t>Fetch </a:t>
            </a:r>
            <a:r>
              <a:rPr lang="en">
                <a:solidFill>
                  <a:srgbClr val="666666"/>
                </a:solidFill>
              </a:rPr>
              <a:t>Algorithm:</a:t>
            </a:r>
            <a:endParaRPr>
              <a:solidFill>
                <a:srgbClr val="666666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		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41"/>
          <p:cNvSpPr txBox="1"/>
          <p:nvPr/>
        </p:nvSpPr>
        <p:spPr>
          <a:xfrm>
            <a:off x="311700" y="385925"/>
            <a:ext cx="8740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OblivP2P-1 Distributed Protocol - Final Design[4]</a:t>
            </a:r>
            <a:endParaRPr b="1" sz="2800">
              <a:solidFill>
                <a:srgbClr val="20272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4" name="Google Shape;284;p41"/>
          <p:cNvSpPr txBox="1"/>
          <p:nvPr/>
        </p:nvSpPr>
        <p:spPr>
          <a:xfrm>
            <a:off x="3167325" y="1597475"/>
            <a:ext cx="2045400" cy="3969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Trusted Tracker</a:t>
            </a:r>
            <a:endParaRPr sz="1800"/>
          </a:p>
        </p:txBody>
      </p:sp>
      <p:pic>
        <p:nvPicPr>
          <p:cNvPr id="285" name="Google Shape;28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2713" y="1884925"/>
            <a:ext cx="771525" cy="666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6" name="Google Shape;286;p41"/>
          <p:cNvCxnSpPr/>
          <p:nvPr/>
        </p:nvCxnSpPr>
        <p:spPr>
          <a:xfrm rot="10800000">
            <a:off x="5212825" y="1933950"/>
            <a:ext cx="1449900" cy="897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7" name="Google Shape;287;p41"/>
          <p:cNvSpPr txBox="1"/>
          <p:nvPr/>
        </p:nvSpPr>
        <p:spPr>
          <a:xfrm>
            <a:off x="6642775" y="1532025"/>
            <a:ext cx="11619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Initiator </a:t>
            </a:r>
            <a:endParaRPr sz="1800"/>
          </a:p>
        </p:txBody>
      </p:sp>
      <p:sp>
        <p:nvSpPr>
          <p:cNvPr id="288" name="Google Shape;288;p41"/>
          <p:cNvSpPr txBox="1"/>
          <p:nvPr/>
        </p:nvSpPr>
        <p:spPr>
          <a:xfrm>
            <a:off x="5669875" y="1532025"/>
            <a:ext cx="9729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File id</a:t>
            </a:r>
            <a:endParaRPr/>
          </a:p>
        </p:txBody>
      </p:sp>
      <p:sp>
        <p:nvSpPr>
          <p:cNvPr id="289" name="Google Shape;289;p41"/>
          <p:cNvSpPr txBox="1"/>
          <p:nvPr/>
        </p:nvSpPr>
        <p:spPr>
          <a:xfrm>
            <a:off x="1732625" y="2633225"/>
            <a:ext cx="3773100" cy="11916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FileMap (file_id) → [Block Addresses]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each (address):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TagMap (address) → </a:t>
            </a:r>
            <a:r>
              <a:rPr b="1" lang="en"/>
              <a:t>tag</a:t>
            </a:r>
            <a:endParaRPr b="1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PosMap (address) → </a:t>
            </a:r>
            <a:r>
              <a:rPr b="1" lang="en"/>
              <a:t>block position</a:t>
            </a:r>
            <a:r>
              <a:rPr lang="en"/>
              <a:t> 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KeyMap (address) → </a:t>
            </a:r>
            <a:r>
              <a:rPr b="1" lang="en"/>
              <a:t>key</a:t>
            </a:r>
            <a:endParaRPr b="1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</p:txBody>
      </p:sp>
      <p:sp>
        <p:nvSpPr>
          <p:cNvPr id="290" name="Google Shape;290;p41"/>
          <p:cNvSpPr/>
          <p:nvPr/>
        </p:nvSpPr>
        <p:spPr>
          <a:xfrm>
            <a:off x="4021450" y="2154775"/>
            <a:ext cx="317700" cy="396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41"/>
          <p:cNvSpPr txBox="1"/>
          <p:nvPr/>
        </p:nvSpPr>
        <p:spPr>
          <a:xfrm>
            <a:off x="1017075" y="4155500"/>
            <a:ext cx="45423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The Tracker finds the blocks </a:t>
            </a:r>
            <a:r>
              <a:rPr lang="en">
                <a:solidFill>
                  <a:srgbClr val="666666"/>
                </a:solidFill>
              </a:rPr>
              <a:t>metadata</a:t>
            </a:r>
            <a:r>
              <a:rPr lang="en">
                <a:solidFill>
                  <a:srgbClr val="666666"/>
                </a:solidFill>
              </a:rPr>
              <a:t> with the file id.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Introduction - P2P Networks</a:t>
            </a:r>
            <a:endParaRPr b="1"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is a Peer-to-Peer Network?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Popular method for file sharing on Internet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Decentralized traffic unlike client-server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Consist of tracker, peers, P2P protocol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are the advantages?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Better reliability (peers don’t affect each other)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Increased availability of data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Improved download and upload performance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popular are P2P Networks?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BitTorrent -&gt; </a:t>
            </a:r>
            <a:r>
              <a:rPr i="1" lang="en"/>
              <a:t>150 million active users per month</a:t>
            </a:r>
            <a:endParaRPr i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World-Wide Bandwidth -&gt; </a:t>
            </a:r>
            <a:r>
              <a:rPr i="1" lang="en"/>
              <a:t>3.35% total usage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6750" y="1311636"/>
            <a:ext cx="3485550" cy="291597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2"/>
          <p:cNvSpPr txBox="1"/>
          <p:nvPr>
            <p:ph idx="1" type="body"/>
          </p:nvPr>
        </p:nvSpPr>
        <p:spPr>
          <a:xfrm>
            <a:off x="311700" y="1070400"/>
            <a:ext cx="8740200" cy="38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solidFill>
                  <a:srgbClr val="666666"/>
                </a:solidFill>
              </a:rPr>
              <a:t>Fetch </a:t>
            </a:r>
            <a:r>
              <a:rPr lang="en">
                <a:solidFill>
                  <a:srgbClr val="666666"/>
                </a:solidFill>
              </a:rPr>
              <a:t>Algorithm</a:t>
            </a:r>
            <a:r>
              <a:rPr lang="en">
                <a:solidFill>
                  <a:srgbClr val="666666"/>
                </a:solidFill>
              </a:rPr>
              <a:t>:</a:t>
            </a:r>
            <a:endParaRPr>
              <a:solidFill>
                <a:srgbClr val="666666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		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																									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371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297" name="Google Shape;297;p42"/>
          <p:cNvSpPr txBox="1"/>
          <p:nvPr/>
        </p:nvSpPr>
        <p:spPr>
          <a:xfrm>
            <a:off x="311700" y="385925"/>
            <a:ext cx="8740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OblivP2P-1 Distributed Protocol - Final Design[5]</a:t>
            </a:r>
            <a:endParaRPr b="1" sz="2800">
              <a:solidFill>
                <a:srgbClr val="20272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8" name="Google Shape;298;p42"/>
          <p:cNvSpPr txBox="1"/>
          <p:nvPr/>
        </p:nvSpPr>
        <p:spPr>
          <a:xfrm>
            <a:off x="3167325" y="1597475"/>
            <a:ext cx="1817400" cy="3969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Trusted </a:t>
            </a:r>
            <a:r>
              <a:rPr lang="en" sz="1800"/>
              <a:t>Tracker</a:t>
            </a:r>
            <a:endParaRPr sz="1800"/>
          </a:p>
        </p:txBody>
      </p:sp>
      <p:pic>
        <p:nvPicPr>
          <p:cNvPr id="299" name="Google Shape;29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2713" y="1884925"/>
            <a:ext cx="771525" cy="666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0" name="Google Shape;300;p42"/>
          <p:cNvCxnSpPr/>
          <p:nvPr/>
        </p:nvCxnSpPr>
        <p:spPr>
          <a:xfrm rot="10800000">
            <a:off x="5212825" y="1933950"/>
            <a:ext cx="1449900" cy="897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1" name="Google Shape;301;p42"/>
          <p:cNvSpPr txBox="1"/>
          <p:nvPr/>
        </p:nvSpPr>
        <p:spPr>
          <a:xfrm>
            <a:off x="6642775" y="1532025"/>
            <a:ext cx="11619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Initiator </a:t>
            </a:r>
            <a:endParaRPr sz="1800"/>
          </a:p>
        </p:txBody>
      </p:sp>
      <p:sp>
        <p:nvSpPr>
          <p:cNvPr id="302" name="Google Shape;302;p42"/>
          <p:cNvSpPr txBox="1"/>
          <p:nvPr/>
        </p:nvSpPr>
        <p:spPr>
          <a:xfrm>
            <a:off x="5669875" y="1532025"/>
            <a:ext cx="9729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File id</a:t>
            </a:r>
            <a:endParaRPr/>
          </a:p>
        </p:txBody>
      </p:sp>
      <p:sp>
        <p:nvSpPr>
          <p:cNvPr id="303" name="Google Shape;303;p42"/>
          <p:cNvSpPr txBox="1"/>
          <p:nvPr/>
        </p:nvSpPr>
        <p:spPr>
          <a:xfrm>
            <a:off x="1561950" y="1597475"/>
            <a:ext cx="1605300" cy="88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key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block position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Tag</a:t>
            </a:r>
            <a:endParaRPr b="1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</p:txBody>
      </p:sp>
      <p:sp>
        <p:nvSpPr>
          <p:cNvPr id="304" name="Google Shape;304;p42"/>
          <p:cNvSpPr/>
          <p:nvPr/>
        </p:nvSpPr>
        <p:spPr>
          <a:xfrm>
            <a:off x="3877450" y="2199850"/>
            <a:ext cx="317700" cy="396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42"/>
          <p:cNvSpPr txBox="1"/>
          <p:nvPr/>
        </p:nvSpPr>
        <p:spPr>
          <a:xfrm>
            <a:off x="2159650" y="2678975"/>
            <a:ext cx="3361200" cy="16800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</a:t>
            </a:r>
            <a:r>
              <a:rPr lang="en"/>
              <a:t>(Key, block position)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	</a:t>
            </a:r>
            <a:endParaRPr/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OblivSel.Gen 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            Key shares, Queries</a:t>
            </a:r>
            <a:endParaRPr b="1"/>
          </a:p>
        </p:txBody>
      </p:sp>
      <p:sp>
        <p:nvSpPr>
          <p:cNvPr id="306" name="Google Shape;306;p42"/>
          <p:cNvSpPr/>
          <p:nvPr/>
        </p:nvSpPr>
        <p:spPr>
          <a:xfrm>
            <a:off x="3676750" y="3727000"/>
            <a:ext cx="149700" cy="198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2"/>
          <p:cNvSpPr/>
          <p:nvPr/>
        </p:nvSpPr>
        <p:spPr>
          <a:xfrm>
            <a:off x="3676750" y="3109300"/>
            <a:ext cx="149700" cy="198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42"/>
          <p:cNvSpPr txBox="1"/>
          <p:nvPr/>
        </p:nvSpPr>
        <p:spPr>
          <a:xfrm>
            <a:off x="5884500" y="2811475"/>
            <a:ext cx="2985900" cy="17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</a:rPr>
              <a:t>OblivSel.Gen: </a:t>
            </a:r>
            <a:endParaRPr b="1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666666"/>
                </a:solidFill>
              </a:rPr>
              <a:t>(1). Picks uniformly at random </a:t>
            </a:r>
            <a:r>
              <a:rPr b="1" i="1" lang="en">
                <a:solidFill>
                  <a:srgbClr val="666666"/>
                </a:solidFill>
              </a:rPr>
              <a:t>m </a:t>
            </a:r>
            <a:r>
              <a:rPr b="1" lang="en">
                <a:solidFill>
                  <a:srgbClr val="666666"/>
                </a:solidFill>
              </a:rPr>
              <a:t>peers. </a:t>
            </a:r>
            <a:endParaRPr b="1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666666"/>
                </a:solidFill>
              </a:rPr>
              <a:t>(2). Generate the key share and position Queries for each of m peers.   </a:t>
            </a:r>
            <a:endParaRPr b="1" sz="18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3"/>
          <p:cNvSpPr txBox="1"/>
          <p:nvPr>
            <p:ph idx="1" type="body"/>
          </p:nvPr>
        </p:nvSpPr>
        <p:spPr>
          <a:xfrm>
            <a:off x="311700" y="1070400"/>
            <a:ext cx="8740200" cy="38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solidFill>
                  <a:srgbClr val="666666"/>
                </a:solidFill>
              </a:rPr>
              <a:t>Fetch </a:t>
            </a:r>
            <a:r>
              <a:rPr lang="en">
                <a:solidFill>
                  <a:srgbClr val="666666"/>
                </a:solidFill>
              </a:rPr>
              <a:t>Algorithm:</a:t>
            </a:r>
            <a:endParaRPr>
              <a:solidFill>
                <a:srgbClr val="666666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		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371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314" name="Google Shape;314;p43"/>
          <p:cNvSpPr txBox="1"/>
          <p:nvPr/>
        </p:nvSpPr>
        <p:spPr>
          <a:xfrm>
            <a:off x="311700" y="385925"/>
            <a:ext cx="8740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OblivP2P-1 Distributed Protocol - Final Design[6]</a:t>
            </a:r>
            <a:endParaRPr b="1" sz="2800">
              <a:solidFill>
                <a:srgbClr val="20272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5" name="Google Shape;315;p43"/>
          <p:cNvSpPr txBox="1"/>
          <p:nvPr/>
        </p:nvSpPr>
        <p:spPr>
          <a:xfrm>
            <a:off x="3167325" y="1597475"/>
            <a:ext cx="1817400" cy="3969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Trusted Tracker</a:t>
            </a:r>
            <a:endParaRPr sz="1800"/>
          </a:p>
        </p:txBody>
      </p:sp>
      <p:pic>
        <p:nvPicPr>
          <p:cNvPr id="316" name="Google Shape;31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2713" y="1884925"/>
            <a:ext cx="771525" cy="666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7" name="Google Shape;317;p43"/>
          <p:cNvCxnSpPr/>
          <p:nvPr/>
        </p:nvCxnSpPr>
        <p:spPr>
          <a:xfrm rot="10800000">
            <a:off x="5212825" y="1933950"/>
            <a:ext cx="1449900" cy="897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8" name="Google Shape;318;p43"/>
          <p:cNvSpPr txBox="1"/>
          <p:nvPr/>
        </p:nvSpPr>
        <p:spPr>
          <a:xfrm>
            <a:off x="6642775" y="1532025"/>
            <a:ext cx="11619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Initiator </a:t>
            </a:r>
            <a:endParaRPr sz="1800"/>
          </a:p>
        </p:txBody>
      </p:sp>
      <p:sp>
        <p:nvSpPr>
          <p:cNvPr id="319" name="Google Shape;319;p43"/>
          <p:cNvSpPr txBox="1"/>
          <p:nvPr/>
        </p:nvSpPr>
        <p:spPr>
          <a:xfrm>
            <a:off x="5669875" y="1532025"/>
            <a:ext cx="9729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File id</a:t>
            </a:r>
            <a:endParaRPr/>
          </a:p>
        </p:txBody>
      </p:sp>
      <p:sp>
        <p:nvSpPr>
          <p:cNvPr id="320" name="Google Shape;320;p43"/>
          <p:cNvSpPr txBox="1"/>
          <p:nvPr/>
        </p:nvSpPr>
        <p:spPr>
          <a:xfrm>
            <a:off x="1583175" y="1597475"/>
            <a:ext cx="1584300" cy="869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Key shares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Position queries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</a:t>
            </a:r>
            <a:r>
              <a:rPr b="1" lang="en"/>
              <a:t>ag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</p:txBody>
      </p:sp>
      <p:sp>
        <p:nvSpPr>
          <p:cNvPr id="321" name="Google Shape;321;p43"/>
          <p:cNvSpPr txBox="1"/>
          <p:nvPr/>
        </p:nvSpPr>
        <p:spPr>
          <a:xfrm>
            <a:off x="2284575" y="3548550"/>
            <a:ext cx="3582900" cy="526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Peer</a:t>
            </a:r>
            <a:r>
              <a:rPr baseline="-25000" lang="en"/>
              <a:t>1 </a:t>
            </a:r>
            <a:r>
              <a:rPr lang="en"/>
              <a:t>,  Peer</a:t>
            </a:r>
            <a:r>
              <a:rPr baseline="-25000" lang="en"/>
              <a:t>2 </a:t>
            </a:r>
            <a:r>
              <a:rPr lang="en"/>
              <a:t> , Peer</a:t>
            </a:r>
            <a:r>
              <a:rPr baseline="-25000" lang="en"/>
              <a:t>3</a:t>
            </a:r>
            <a:r>
              <a:rPr lang="en"/>
              <a:t> ,      …         Peer</a:t>
            </a:r>
            <a:r>
              <a:rPr baseline="-25000" lang="en"/>
              <a:t>m</a:t>
            </a:r>
            <a:endParaRPr baseline="-2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300"/>
          </a:p>
        </p:txBody>
      </p:sp>
      <p:cxnSp>
        <p:nvCxnSpPr>
          <p:cNvPr id="322" name="Google Shape;322;p43"/>
          <p:cNvCxnSpPr>
            <a:stCxn id="315" idx="2"/>
          </p:cNvCxnSpPr>
          <p:nvPr/>
        </p:nvCxnSpPr>
        <p:spPr>
          <a:xfrm flipH="1">
            <a:off x="2549925" y="1994375"/>
            <a:ext cx="1526100" cy="1536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3" name="Google Shape;323;p43"/>
          <p:cNvCxnSpPr>
            <a:stCxn id="315" idx="2"/>
            <a:endCxn id="321" idx="0"/>
          </p:cNvCxnSpPr>
          <p:nvPr/>
        </p:nvCxnSpPr>
        <p:spPr>
          <a:xfrm>
            <a:off x="4076025" y="1994375"/>
            <a:ext cx="0" cy="1554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4" name="Google Shape;324;p43"/>
          <p:cNvCxnSpPr>
            <a:stCxn id="315" idx="2"/>
          </p:cNvCxnSpPr>
          <p:nvPr/>
        </p:nvCxnSpPr>
        <p:spPr>
          <a:xfrm>
            <a:off x="4076025" y="1994375"/>
            <a:ext cx="1445400" cy="1551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5" name="Google Shape;325;p43"/>
          <p:cNvSpPr txBox="1"/>
          <p:nvPr/>
        </p:nvSpPr>
        <p:spPr>
          <a:xfrm>
            <a:off x="4918275" y="2242950"/>
            <a:ext cx="1662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Key shares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Position queries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/>
              <a:t>Tag</a:t>
            </a:r>
            <a:endParaRPr b="1"/>
          </a:p>
        </p:txBody>
      </p:sp>
      <p:sp>
        <p:nvSpPr>
          <p:cNvPr id="326" name="Google Shape;326;p43"/>
          <p:cNvSpPr/>
          <p:nvPr/>
        </p:nvSpPr>
        <p:spPr>
          <a:xfrm>
            <a:off x="3850350" y="4133700"/>
            <a:ext cx="232500" cy="283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43"/>
          <p:cNvSpPr txBox="1"/>
          <p:nvPr/>
        </p:nvSpPr>
        <p:spPr>
          <a:xfrm>
            <a:off x="3243900" y="4475850"/>
            <a:ext cx="1445400" cy="341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OblivSel.</a:t>
            </a:r>
            <a:r>
              <a:rPr lang="en"/>
              <a:t>Select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4"/>
          <p:cNvSpPr txBox="1"/>
          <p:nvPr>
            <p:ph idx="1" type="body"/>
          </p:nvPr>
        </p:nvSpPr>
        <p:spPr>
          <a:xfrm>
            <a:off x="311700" y="1070400"/>
            <a:ext cx="8740200" cy="38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solidFill>
                  <a:srgbClr val="666666"/>
                </a:solidFill>
              </a:rPr>
              <a:t>Fetch </a:t>
            </a:r>
            <a:r>
              <a:rPr lang="en">
                <a:solidFill>
                  <a:srgbClr val="666666"/>
                </a:solidFill>
              </a:rPr>
              <a:t>Algorithm:</a:t>
            </a:r>
            <a:endParaRPr>
              <a:solidFill>
                <a:srgbClr val="666666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		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aseline="-25000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1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371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333" name="Google Shape;333;p44"/>
          <p:cNvSpPr txBox="1"/>
          <p:nvPr/>
        </p:nvSpPr>
        <p:spPr>
          <a:xfrm>
            <a:off x="311700" y="385925"/>
            <a:ext cx="8740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OblivP2P-1 Distributed Protocol - Final Design[7]</a:t>
            </a:r>
            <a:endParaRPr b="1" sz="2800">
              <a:solidFill>
                <a:srgbClr val="20272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4" name="Google Shape;334;p44"/>
          <p:cNvSpPr txBox="1"/>
          <p:nvPr/>
        </p:nvSpPr>
        <p:spPr>
          <a:xfrm>
            <a:off x="3080150" y="1626738"/>
            <a:ext cx="1817400" cy="3969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Trusted Tracker</a:t>
            </a:r>
            <a:endParaRPr sz="1800"/>
          </a:p>
        </p:txBody>
      </p:sp>
      <p:pic>
        <p:nvPicPr>
          <p:cNvPr id="335" name="Google Shape;33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2713" y="1884925"/>
            <a:ext cx="771525" cy="666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44"/>
          <p:cNvCxnSpPr/>
          <p:nvPr/>
        </p:nvCxnSpPr>
        <p:spPr>
          <a:xfrm rot="10800000">
            <a:off x="5212825" y="1933950"/>
            <a:ext cx="1449900" cy="897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7" name="Google Shape;337;p44"/>
          <p:cNvSpPr txBox="1"/>
          <p:nvPr/>
        </p:nvSpPr>
        <p:spPr>
          <a:xfrm>
            <a:off x="6642775" y="1532025"/>
            <a:ext cx="11619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Initiator </a:t>
            </a:r>
            <a:endParaRPr sz="1800"/>
          </a:p>
        </p:txBody>
      </p:sp>
      <p:sp>
        <p:nvSpPr>
          <p:cNvPr id="338" name="Google Shape;338;p44"/>
          <p:cNvSpPr txBox="1"/>
          <p:nvPr/>
        </p:nvSpPr>
        <p:spPr>
          <a:xfrm>
            <a:off x="5669875" y="1532025"/>
            <a:ext cx="9729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File id</a:t>
            </a:r>
            <a:endParaRPr/>
          </a:p>
        </p:txBody>
      </p:sp>
      <p:sp>
        <p:nvSpPr>
          <p:cNvPr id="339" name="Google Shape;339;p44"/>
          <p:cNvSpPr txBox="1"/>
          <p:nvPr/>
        </p:nvSpPr>
        <p:spPr>
          <a:xfrm>
            <a:off x="2328150" y="2413650"/>
            <a:ext cx="3582900" cy="526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Peer</a:t>
            </a:r>
            <a:r>
              <a:rPr baseline="-25000" lang="en"/>
              <a:t>1 </a:t>
            </a:r>
            <a:r>
              <a:rPr lang="en"/>
              <a:t>,  Peer</a:t>
            </a:r>
            <a:r>
              <a:rPr baseline="-25000" lang="en"/>
              <a:t>2 </a:t>
            </a:r>
            <a:r>
              <a:rPr lang="en"/>
              <a:t> , Peer</a:t>
            </a:r>
            <a:r>
              <a:rPr baseline="-25000" lang="en"/>
              <a:t>3</a:t>
            </a:r>
            <a:r>
              <a:rPr lang="en"/>
              <a:t> ,      …         Peer</a:t>
            </a:r>
            <a:r>
              <a:rPr baseline="-25000" lang="en"/>
              <a:t>m</a:t>
            </a:r>
            <a:endParaRPr baseline="-2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300"/>
          </a:p>
        </p:txBody>
      </p:sp>
      <p:sp>
        <p:nvSpPr>
          <p:cNvPr id="340" name="Google Shape;340;p44"/>
          <p:cNvSpPr txBox="1"/>
          <p:nvPr/>
        </p:nvSpPr>
        <p:spPr>
          <a:xfrm>
            <a:off x="663925" y="2413650"/>
            <a:ext cx="1664400" cy="828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/>
              <a:t>Key shares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/>
              <a:t>Position Queries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/>
              <a:t>Tag</a:t>
            </a:r>
            <a:endParaRPr/>
          </a:p>
        </p:txBody>
      </p:sp>
      <p:sp>
        <p:nvSpPr>
          <p:cNvPr id="341" name="Google Shape;341;p44"/>
          <p:cNvSpPr/>
          <p:nvPr/>
        </p:nvSpPr>
        <p:spPr>
          <a:xfrm>
            <a:off x="3849200" y="3024375"/>
            <a:ext cx="279300" cy="363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44"/>
          <p:cNvSpPr txBox="1"/>
          <p:nvPr/>
        </p:nvSpPr>
        <p:spPr>
          <a:xfrm>
            <a:off x="4257225" y="2969775"/>
            <a:ext cx="24990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Position Queries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Stash + Tag</a:t>
            </a:r>
            <a:endParaRPr/>
          </a:p>
        </p:txBody>
      </p:sp>
      <p:sp>
        <p:nvSpPr>
          <p:cNvPr id="343" name="Google Shape;343;p44"/>
          <p:cNvSpPr txBox="1"/>
          <p:nvPr/>
        </p:nvSpPr>
        <p:spPr>
          <a:xfrm>
            <a:off x="3578450" y="3525900"/>
            <a:ext cx="820800" cy="417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- PIR</a:t>
            </a:r>
            <a:endParaRPr/>
          </a:p>
        </p:txBody>
      </p:sp>
      <p:sp>
        <p:nvSpPr>
          <p:cNvPr id="344" name="Google Shape;344;p44"/>
          <p:cNvSpPr/>
          <p:nvPr/>
        </p:nvSpPr>
        <p:spPr>
          <a:xfrm>
            <a:off x="3849200" y="4027425"/>
            <a:ext cx="279300" cy="266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44"/>
          <p:cNvSpPr txBox="1"/>
          <p:nvPr/>
        </p:nvSpPr>
        <p:spPr>
          <a:xfrm>
            <a:off x="3189650" y="4378050"/>
            <a:ext cx="1707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Encrypted Shares</a:t>
            </a:r>
            <a:r>
              <a:rPr lang="en"/>
              <a:t> 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5"/>
          <p:cNvSpPr txBox="1"/>
          <p:nvPr>
            <p:ph idx="1" type="body"/>
          </p:nvPr>
        </p:nvSpPr>
        <p:spPr>
          <a:xfrm>
            <a:off x="311700" y="1070400"/>
            <a:ext cx="8740200" cy="38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solidFill>
                  <a:srgbClr val="666666"/>
                </a:solidFill>
              </a:rPr>
              <a:t>Fetch </a:t>
            </a:r>
            <a:r>
              <a:rPr lang="en">
                <a:solidFill>
                  <a:srgbClr val="666666"/>
                </a:solidFill>
              </a:rPr>
              <a:t>Algorithm:</a:t>
            </a:r>
            <a:endParaRPr>
              <a:solidFill>
                <a:srgbClr val="666666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		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aseline="-25000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1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371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351" name="Google Shape;351;p45"/>
          <p:cNvSpPr txBox="1"/>
          <p:nvPr/>
        </p:nvSpPr>
        <p:spPr>
          <a:xfrm>
            <a:off x="311700" y="385925"/>
            <a:ext cx="8740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OblivP2P-1 Distributed Protocol - Final Design[8]</a:t>
            </a:r>
            <a:endParaRPr b="1" sz="2800">
              <a:solidFill>
                <a:srgbClr val="20272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2" name="Google Shape;352;p45"/>
          <p:cNvSpPr txBox="1"/>
          <p:nvPr/>
        </p:nvSpPr>
        <p:spPr>
          <a:xfrm>
            <a:off x="3080150" y="1626738"/>
            <a:ext cx="1817400" cy="3969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Trusted Tracker</a:t>
            </a:r>
            <a:endParaRPr sz="1800"/>
          </a:p>
        </p:txBody>
      </p:sp>
      <p:pic>
        <p:nvPicPr>
          <p:cNvPr id="353" name="Google Shape;35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2713" y="1884925"/>
            <a:ext cx="771525" cy="666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4" name="Google Shape;354;p45"/>
          <p:cNvCxnSpPr/>
          <p:nvPr/>
        </p:nvCxnSpPr>
        <p:spPr>
          <a:xfrm rot="10800000">
            <a:off x="5212825" y="1933950"/>
            <a:ext cx="1449900" cy="897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5" name="Google Shape;355;p45"/>
          <p:cNvSpPr txBox="1"/>
          <p:nvPr/>
        </p:nvSpPr>
        <p:spPr>
          <a:xfrm>
            <a:off x="6642775" y="1532025"/>
            <a:ext cx="11619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Initiator </a:t>
            </a:r>
            <a:endParaRPr sz="1800"/>
          </a:p>
        </p:txBody>
      </p:sp>
      <p:sp>
        <p:nvSpPr>
          <p:cNvPr id="356" name="Google Shape;356;p45"/>
          <p:cNvSpPr txBox="1"/>
          <p:nvPr/>
        </p:nvSpPr>
        <p:spPr>
          <a:xfrm>
            <a:off x="5669875" y="1532025"/>
            <a:ext cx="9729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File id</a:t>
            </a:r>
            <a:endParaRPr/>
          </a:p>
        </p:txBody>
      </p:sp>
      <p:sp>
        <p:nvSpPr>
          <p:cNvPr id="357" name="Google Shape;357;p45"/>
          <p:cNvSpPr txBox="1"/>
          <p:nvPr/>
        </p:nvSpPr>
        <p:spPr>
          <a:xfrm>
            <a:off x="2328150" y="2413650"/>
            <a:ext cx="3582900" cy="526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Peer</a:t>
            </a:r>
            <a:r>
              <a:rPr baseline="-25000" lang="en"/>
              <a:t>1 </a:t>
            </a:r>
            <a:r>
              <a:rPr lang="en"/>
              <a:t>,  Peer</a:t>
            </a:r>
            <a:r>
              <a:rPr baseline="-25000" lang="en"/>
              <a:t>2 </a:t>
            </a:r>
            <a:r>
              <a:rPr lang="en"/>
              <a:t> , Peer</a:t>
            </a:r>
            <a:r>
              <a:rPr baseline="-25000" lang="en"/>
              <a:t>3</a:t>
            </a:r>
            <a:r>
              <a:rPr lang="en"/>
              <a:t> ,      …         </a:t>
            </a:r>
            <a:r>
              <a:rPr lang="en"/>
              <a:t>Peer</a:t>
            </a:r>
            <a:r>
              <a:rPr baseline="-25000" lang="en"/>
              <a:t>m</a:t>
            </a:r>
            <a:endParaRPr baseline="-2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300"/>
          </a:p>
        </p:txBody>
      </p:sp>
      <p:sp>
        <p:nvSpPr>
          <p:cNvPr id="358" name="Google Shape;358;p45"/>
          <p:cNvSpPr txBox="1"/>
          <p:nvPr/>
        </p:nvSpPr>
        <p:spPr>
          <a:xfrm>
            <a:off x="617500" y="2413650"/>
            <a:ext cx="1710600" cy="666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Key shares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Encrypted Share</a:t>
            </a:r>
            <a:endParaRPr b="1"/>
          </a:p>
        </p:txBody>
      </p:sp>
      <p:sp>
        <p:nvSpPr>
          <p:cNvPr id="359" name="Google Shape;359;p45"/>
          <p:cNvSpPr/>
          <p:nvPr/>
        </p:nvSpPr>
        <p:spPr>
          <a:xfrm>
            <a:off x="3849200" y="3024375"/>
            <a:ext cx="279300" cy="363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45"/>
          <p:cNvSpPr txBox="1"/>
          <p:nvPr/>
        </p:nvSpPr>
        <p:spPr>
          <a:xfrm>
            <a:off x="4249925" y="3051225"/>
            <a:ext cx="2499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share, Encrypted share</a:t>
            </a:r>
            <a:endParaRPr/>
          </a:p>
        </p:txBody>
      </p:sp>
      <p:sp>
        <p:nvSpPr>
          <p:cNvPr id="361" name="Google Shape;361;p45"/>
          <p:cNvSpPr txBox="1"/>
          <p:nvPr/>
        </p:nvSpPr>
        <p:spPr>
          <a:xfrm>
            <a:off x="3578450" y="3525900"/>
            <a:ext cx="972900" cy="417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 - PRG</a:t>
            </a:r>
            <a:endParaRPr/>
          </a:p>
        </p:txBody>
      </p:sp>
      <p:sp>
        <p:nvSpPr>
          <p:cNvPr id="362" name="Google Shape;362;p45"/>
          <p:cNvSpPr/>
          <p:nvPr/>
        </p:nvSpPr>
        <p:spPr>
          <a:xfrm>
            <a:off x="3849200" y="4027425"/>
            <a:ext cx="279300" cy="350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45"/>
          <p:cNvSpPr txBox="1"/>
          <p:nvPr/>
        </p:nvSpPr>
        <p:spPr>
          <a:xfrm>
            <a:off x="3189650" y="4378050"/>
            <a:ext cx="1742400" cy="392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De</a:t>
            </a:r>
            <a:r>
              <a:rPr b="1" lang="en"/>
              <a:t>crypted Shares</a:t>
            </a:r>
            <a:r>
              <a:rPr lang="en"/>
              <a:t>  </a:t>
            </a:r>
            <a:endParaRPr/>
          </a:p>
        </p:txBody>
      </p:sp>
      <p:cxnSp>
        <p:nvCxnSpPr>
          <p:cNvPr id="364" name="Google Shape;364;p45"/>
          <p:cNvCxnSpPr>
            <a:endCxn id="353" idx="2"/>
          </p:cNvCxnSpPr>
          <p:nvPr/>
        </p:nvCxnSpPr>
        <p:spPr>
          <a:xfrm rot="10800000">
            <a:off x="7048475" y="2551675"/>
            <a:ext cx="5700" cy="2010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5" name="Google Shape;365;p45"/>
          <p:cNvCxnSpPr>
            <a:stCxn id="363" idx="3"/>
          </p:cNvCxnSpPr>
          <p:nvPr/>
        </p:nvCxnSpPr>
        <p:spPr>
          <a:xfrm>
            <a:off x="4932050" y="4574250"/>
            <a:ext cx="2136600" cy="2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6" name="Google Shape;366;p45"/>
          <p:cNvSpPr txBox="1"/>
          <p:nvPr/>
        </p:nvSpPr>
        <p:spPr>
          <a:xfrm>
            <a:off x="7937650" y="2036650"/>
            <a:ext cx="663900" cy="363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</a:t>
            </a:r>
            <a:endParaRPr/>
          </a:p>
        </p:txBody>
      </p:sp>
      <p:cxnSp>
        <p:nvCxnSpPr>
          <p:cNvPr id="367" name="Google Shape;367;p45"/>
          <p:cNvCxnSpPr>
            <a:stCxn id="353" idx="3"/>
            <a:endCxn id="366" idx="1"/>
          </p:cNvCxnSpPr>
          <p:nvPr/>
        </p:nvCxnSpPr>
        <p:spPr>
          <a:xfrm>
            <a:off x="7434238" y="2218300"/>
            <a:ext cx="5034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6"/>
          <p:cNvSpPr txBox="1"/>
          <p:nvPr>
            <p:ph idx="1" type="body"/>
          </p:nvPr>
        </p:nvSpPr>
        <p:spPr>
          <a:xfrm>
            <a:off x="311700" y="1070400"/>
            <a:ext cx="8740200" cy="38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solidFill>
                  <a:srgbClr val="666666"/>
                </a:solidFill>
              </a:rPr>
              <a:t>Fetch </a:t>
            </a:r>
            <a:r>
              <a:rPr lang="en">
                <a:solidFill>
                  <a:srgbClr val="666666"/>
                </a:solidFill>
              </a:rPr>
              <a:t>Algorithm: Re-encryption, Update state and stash</a:t>
            </a:r>
            <a:endParaRPr>
              <a:solidFill>
                <a:srgbClr val="666666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		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aseline="-25000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b="1" lang="en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 b="1" sz="14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endParaRPr b="1" sz="14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b="1" sz="14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			    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371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373" name="Google Shape;373;p46"/>
          <p:cNvSpPr txBox="1"/>
          <p:nvPr/>
        </p:nvSpPr>
        <p:spPr>
          <a:xfrm>
            <a:off x="311700" y="385925"/>
            <a:ext cx="8740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OblivP2P-1 Distributed Protocol - Final Design[9]</a:t>
            </a:r>
            <a:endParaRPr b="1" sz="2800">
              <a:solidFill>
                <a:srgbClr val="20272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4" name="Google Shape;374;p46"/>
          <p:cNvSpPr txBox="1"/>
          <p:nvPr/>
        </p:nvSpPr>
        <p:spPr>
          <a:xfrm>
            <a:off x="1714350" y="1633988"/>
            <a:ext cx="1817400" cy="3969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Trusted Tracker</a:t>
            </a:r>
            <a:endParaRPr sz="1800"/>
          </a:p>
        </p:txBody>
      </p:sp>
      <p:sp>
        <p:nvSpPr>
          <p:cNvPr id="375" name="Google Shape;375;p46"/>
          <p:cNvSpPr/>
          <p:nvPr/>
        </p:nvSpPr>
        <p:spPr>
          <a:xfrm>
            <a:off x="2510400" y="2143250"/>
            <a:ext cx="225300" cy="283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46"/>
          <p:cNvSpPr txBox="1"/>
          <p:nvPr/>
        </p:nvSpPr>
        <p:spPr>
          <a:xfrm>
            <a:off x="1620450" y="2462775"/>
            <a:ext cx="2005200" cy="363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Generate a new Key </a:t>
            </a:r>
            <a:endParaRPr/>
          </a:p>
        </p:txBody>
      </p:sp>
      <p:sp>
        <p:nvSpPr>
          <p:cNvPr id="377" name="Google Shape;377;p46"/>
          <p:cNvSpPr/>
          <p:nvPr/>
        </p:nvSpPr>
        <p:spPr>
          <a:xfrm>
            <a:off x="2510400" y="2934950"/>
            <a:ext cx="225300" cy="283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46"/>
          <p:cNvSpPr txBox="1"/>
          <p:nvPr/>
        </p:nvSpPr>
        <p:spPr>
          <a:xfrm>
            <a:off x="1337850" y="3257950"/>
            <a:ext cx="2570400" cy="14022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lang="en"/>
              <a:t>(new Key, block position)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</a:t>
            </a:r>
            <a:r>
              <a:rPr b="1" lang="en"/>
              <a:t>OblivSel.Gen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 Key shares, Position Queries</a:t>
            </a:r>
            <a:endParaRPr/>
          </a:p>
        </p:txBody>
      </p:sp>
      <p:sp>
        <p:nvSpPr>
          <p:cNvPr id="379" name="Google Shape;379;p46"/>
          <p:cNvSpPr/>
          <p:nvPr/>
        </p:nvSpPr>
        <p:spPr>
          <a:xfrm>
            <a:off x="2548200" y="3611063"/>
            <a:ext cx="149700" cy="198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46"/>
          <p:cNvSpPr/>
          <p:nvPr/>
        </p:nvSpPr>
        <p:spPr>
          <a:xfrm>
            <a:off x="2548200" y="4122200"/>
            <a:ext cx="149700" cy="198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46"/>
          <p:cNvSpPr/>
          <p:nvPr/>
        </p:nvSpPr>
        <p:spPr>
          <a:xfrm>
            <a:off x="4191800" y="3803150"/>
            <a:ext cx="297900" cy="23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46"/>
          <p:cNvSpPr txBox="1"/>
          <p:nvPr/>
        </p:nvSpPr>
        <p:spPr>
          <a:xfrm>
            <a:off x="4823825" y="3693850"/>
            <a:ext cx="2632500" cy="627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        </a:t>
            </a:r>
            <a:r>
              <a:rPr b="1" lang="en"/>
              <a:t>OblivSel.Select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(Key shares, </a:t>
            </a:r>
            <a:r>
              <a:rPr lang="en"/>
              <a:t>Position Queries</a:t>
            </a:r>
            <a:r>
              <a:rPr lang="en"/>
              <a:t>)</a:t>
            </a:r>
            <a:endParaRPr/>
          </a:p>
        </p:txBody>
      </p:sp>
      <p:sp>
        <p:nvSpPr>
          <p:cNvPr id="383" name="Google Shape;383;p46"/>
          <p:cNvSpPr/>
          <p:nvPr/>
        </p:nvSpPr>
        <p:spPr>
          <a:xfrm>
            <a:off x="5869925" y="3083600"/>
            <a:ext cx="225300" cy="2832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46"/>
          <p:cNvSpPr txBox="1"/>
          <p:nvPr/>
        </p:nvSpPr>
        <p:spPr>
          <a:xfrm>
            <a:off x="4409675" y="2462775"/>
            <a:ext cx="3353100" cy="363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</a:t>
            </a:r>
            <a:r>
              <a:rPr lang="en"/>
              <a:t> the re-en</a:t>
            </a:r>
            <a:r>
              <a:rPr lang="en"/>
              <a:t>crypted block to stash</a:t>
            </a:r>
            <a:endParaRPr/>
          </a:p>
        </p:txBody>
      </p:sp>
      <p:sp>
        <p:nvSpPr>
          <p:cNvPr id="385" name="Google Shape;385;p46"/>
          <p:cNvSpPr txBox="1"/>
          <p:nvPr/>
        </p:nvSpPr>
        <p:spPr>
          <a:xfrm>
            <a:off x="5386925" y="1650800"/>
            <a:ext cx="1191300" cy="363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 state</a:t>
            </a:r>
            <a:endParaRPr/>
          </a:p>
        </p:txBody>
      </p:sp>
      <p:sp>
        <p:nvSpPr>
          <p:cNvPr id="386" name="Google Shape;386;p46"/>
          <p:cNvSpPr/>
          <p:nvPr/>
        </p:nvSpPr>
        <p:spPr>
          <a:xfrm>
            <a:off x="4337100" y="1743550"/>
            <a:ext cx="297900" cy="198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7"/>
          <p:cNvSpPr txBox="1"/>
          <p:nvPr>
            <p:ph idx="1" type="body"/>
          </p:nvPr>
        </p:nvSpPr>
        <p:spPr>
          <a:xfrm>
            <a:off x="311700" y="1070400"/>
            <a:ext cx="8740200" cy="38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solidFill>
                  <a:srgbClr val="666666"/>
                </a:solidFill>
              </a:rPr>
              <a:t>Sync </a:t>
            </a:r>
            <a:r>
              <a:rPr lang="en">
                <a:solidFill>
                  <a:srgbClr val="666666"/>
                </a:solidFill>
              </a:rPr>
              <a:t>Algorithm </a:t>
            </a:r>
            <a:endParaRPr>
              <a:solidFill>
                <a:srgbClr val="666666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</a:pPr>
            <a:r>
              <a:rPr lang="en">
                <a:solidFill>
                  <a:srgbClr val="666666"/>
                </a:solidFill>
              </a:rPr>
              <a:t>Updating the state of the network</a:t>
            </a:r>
            <a:endParaRPr>
              <a:solidFill>
                <a:srgbClr val="666666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</a:pPr>
            <a:r>
              <a:rPr lang="en">
                <a:solidFill>
                  <a:srgbClr val="666666"/>
                </a:solidFill>
              </a:rPr>
              <a:t>Evicting the stash</a:t>
            </a:r>
            <a:endParaRPr>
              <a:solidFill>
                <a:srgbClr val="666666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		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aseline="-25000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b="1" lang="en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 b="1" sz="14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endParaRPr b="1" sz="14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b="1" sz="14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			    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371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392" name="Google Shape;392;p47"/>
          <p:cNvSpPr txBox="1"/>
          <p:nvPr/>
        </p:nvSpPr>
        <p:spPr>
          <a:xfrm>
            <a:off x="311700" y="385925"/>
            <a:ext cx="8740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OblivP2P-1 Distributed Protocol - Final Design[10]</a:t>
            </a:r>
            <a:endParaRPr b="1" sz="2800">
              <a:solidFill>
                <a:srgbClr val="20272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8"/>
          <p:cNvSpPr txBox="1"/>
          <p:nvPr>
            <p:ph idx="1" type="body"/>
          </p:nvPr>
        </p:nvSpPr>
        <p:spPr>
          <a:xfrm>
            <a:off x="311700" y="1070400"/>
            <a:ext cx="8740200" cy="38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solidFill>
                  <a:srgbClr val="666666"/>
                </a:solidFill>
              </a:rPr>
              <a:t>Sync </a:t>
            </a:r>
            <a:r>
              <a:rPr lang="en">
                <a:solidFill>
                  <a:srgbClr val="666666"/>
                </a:solidFill>
              </a:rPr>
              <a:t>Algorithm 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</a:rPr>
              <a:t>	1.  The tracker selects a path to evict the stash.</a:t>
            </a:r>
            <a:endParaRPr sz="14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</a:rPr>
              <a:t>	2.  All blocks [ </a:t>
            </a:r>
            <a:r>
              <a:rPr i="1" lang="en" sz="1400">
                <a:solidFill>
                  <a:srgbClr val="666666"/>
                </a:solidFill>
              </a:rPr>
              <a:t>A </a:t>
            </a:r>
            <a:r>
              <a:rPr lang="en" sz="1400">
                <a:solidFill>
                  <a:srgbClr val="666666"/>
                </a:solidFill>
              </a:rPr>
              <a:t>] in stash and path, generate a new permutation [ </a:t>
            </a:r>
            <a:r>
              <a:rPr i="1" lang="en" sz="1400">
                <a:solidFill>
                  <a:srgbClr val="666666"/>
                </a:solidFill>
              </a:rPr>
              <a:t>A’ </a:t>
            </a:r>
            <a:r>
              <a:rPr lang="en" sz="1400">
                <a:solidFill>
                  <a:srgbClr val="666666"/>
                </a:solidFill>
              </a:rPr>
              <a:t>]  </a:t>
            </a:r>
            <a:endParaRPr sz="14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</a:rPr>
              <a:t>	4. Each blocks in [ </a:t>
            </a:r>
            <a:r>
              <a:rPr i="1" lang="en" sz="1400">
                <a:solidFill>
                  <a:srgbClr val="666666"/>
                </a:solidFill>
              </a:rPr>
              <a:t>A</a:t>
            </a:r>
            <a:r>
              <a:rPr lang="en" sz="1400">
                <a:solidFill>
                  <a:srgbClr val="666666"/>
                </a:solidFill>
              </a:rPr>
              <a:t> ] is mapped obliviously to a place in [ </a:t>
            </a:r>
            <a:r>
              <a:rPr i="1" lang="en" sz="1400">
                <a:solidFill>
                  <a:srgbClr val="666666"/>
                </a:solidFill>
              </a:rPr>
              <a:t>A’ </a:t>
            </a:r>
            <a:r>
              <a:rPr lang="en" sz="1400">
                <a:solidFill>
                  <a:srgbClr val="666666"/>
                </a:solidFill>
              </a:rPr>
              <a:t>]</a:t>
            </a:r>
            <a:endParaRPr sz="1400">
              <a:solidFill>
                <a:srgbClr val="666666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66666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		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aseline="-25000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b="1" lang="en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 b="1" sz="14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endParaRPr b="1" sz="14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b="1" sz="14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			    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371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398" name="Google Shape;398;p48"/>
          <p:cNvSpPr txBox="1"/>
          <p:nvPr/>
        </p:nvSpPr>
        <p:spPr>
          <a:xfrm>
            <a:off x="311700" y="385925"/>
            <a:ext cx="8740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OblivP2P-1 Distributed Protocol - Final Design[11]</a:t>
            </a:r>
            <a:endParaRPr b="1" sz="2800">
              <a:solidFill>
                <a:srgbClr val="20272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9"/>
          <p:cNvSpPr txBox="1"/>
          <p:nvPr>
            <p:ph idx="1" type="body"/>
          </p:nvPr>
        </p:nvSpPr>
        <p:spPr>
          <a:xfrm>
            <a:off x="311700" y="1070375"/>
            <a:ext cx="8740200" cy="38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solidFill>
                  <a:srgbClr val="666666"/>
                </a:solidFill>
              </a:rPr>
              <a:t>Sync </a:t>
            </a:r>
            <a:r>
              <a:rPr lang="en">
                <a:solidFill>
                  <a:srgbClr val="666666"/>
                </a:solidFill>
              </a:rPr>
              <a:t>Algorithm: Oblivious mapping</a:t>
            </a:r>
            <a:endParaRPr>
              <a:solidFill>
                <a:srgbClr val="666666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		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aseline="-25000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b="1" lang="en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 b="1" sz="14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endParaRPr b="1" sz="14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b="1" sz="14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			    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371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404" name="Google Shape;404;p49"/>
          <p:cNvSpPr txBox="1"/>
          <p:nvPr/>
        </p:nvSpPr>
        <p:spPr>
          <a:xfrm>
            <a:off x="311700" y="385925"/>
            <a:ext cx="8740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OblivP2P-1 Distributed Protocol - Final Design[12]</a:t>
            </a:r>
            <a:endParaRPr b="1" sz="2800">
              <a:solidFill>
                <a:srgbClr val="20272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5" name="Google Shape;405;p49"/>
          <p:cNvSpPr txBox="1"/>
          <p:nvPr/>
        </p:nvSpPr>
        <p:spPr>
          <a:xfrm>
            <a:off x="1714350" y="1633988"/>
            <a:ext cx="1817400" cy="3969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Trusted Tracker</a:t>
            </a:r>
            <a:endParaRPr sz="1800"/>
          </a:p>
        </p:txBody>
      </p:sp>
      <p:sp>
        <p:nvSpPr>
          <p:cNvPr id="406" name="Google Shape;406;p49"/>
          <p:cNvSpPr/>
          <p:nvPr/>
        </p:nvSpPr>
        <p:spPr>
          <a:xfrm>
            <a:off x="2510400" y="2143250"/>
            <a:ext cx="225300" cy="283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49"/>
          <p:cNvSpPr txBox="1"/>
          <p:nvPr/>
        </p:nvSpPr>
        <p:spPr>
          <a:xfrm>
            <a:off x="1486050" y="2462775"/>
            <a:ext cx="22740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Generate a new Key for each block position in [ </a:t>
            </a:r>
            <a:r>
              <a:rPr i="1" lang="en"/>
              <a:t>A</a:t>
            </a:r>
            <a:r>
              <a:rPr lang="en"/>
              <a:t> ]   </a:t>
            </a:r>
            <a:endParaRPr/>
          </a:p>
        </p:txBody>
      </p:sp>
      <p:sp>
        <p:nvSpPr>
          <p:cNvPr id="408" name="Google Shape;408;p49"/>
          <p:cNvSpPr txBox="1"/>
          <p:nvPr/>
        </p:nvSpPr>
        <p:spPr>
          <a:xfrm>
            <a:off x="1147850" y="3467350"/>
            <a:ext cx="2746200" cy="14022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(new Key, new block position)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</a:t>
            </a:r>
            <a:r>
              <a:rPr b="1" lang="en"/>
              <a:t>OblivSel.Gen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Key shares, </a:t>
            </a:r>
            <a:r>
              <a:rPr lang="en"/>
              <a:t>Position Queries</a:t>
            </a:r>
            <a:endParaRPr/>
          </a:p>
        </p:txBody>
      </p:sp>
      <p:sp>
        <p:nvSpPr>
          <p:cNvPr id="409" name="Google Shape;409;p49"/>
          <p:cNvSpPr/>
          <p:nvPr/>
        </p:nvSpPr>
        <p:spPr>
          <a:xfrm>
            <a:off x="2548200" y="3820088"/>
            <a:ext cx="149700" cy="198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49"/>
          <p:cNvSpPr/>
          <p:nvPr/>
        </p:nvSpPr>
        <p:spPr>
          <a:xfrm>
            <a:off x="2548200" y="4320850"/>
            <a:ext cx="149700" cy="198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49"/>
          <p:cNvSpPr/>
          <p:nvPr/>
        </p:nvSpPr>
        <p:spPr>
          <a:xfrm>
            <a:off x="2510400" y="3109813"/>
            <a:ext cx="225300" cy="283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49"/>
          <p:cNvSpPr txBox="1"/>
          <p:nvPr/>
        </p:nvSpPr>
        <p:spPr>
          <a:xfrm>
            <a:off x="5125100" y="1634000"/>
            <a:ext cx="3863100" cy="526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Peer</a:t>
            </a:r>
            <a:r>
              <a:rPr baseline="-25000" lang="en"/>
              <a:t>1 </a:t>
            </a:r>
            <a:r>
              <a:rPr lang="en"/>
              <a:t>,  Peer</a:t>
            </a:r>
            <a:r>
              <a:rPr baseline="-25000" lang="en"/>
              <a:t>2 </a:t>
            </a:r>
            <a:r>
              <a:rPr lang="en"/>
              <a:t> , Peer</a:t>
            </a:r>
            <a:r>
              <a:rPr baseline="-25000" lang="en"/>
              <a:t>3</a:t>
            </a:r>
            <a:r>
              <a:rPr lang="en"/>
              <a:t> ,      …         Peer</a:t>
            </a:r>
            <a:r>
              <a:rPr baseline="-25000" lang="en"/>
              <a:t>|stash|</a:t>
            </a:r>
            <a:r>
              <a:rPr baseline="-25000" lang="en"/>
              <a:t> + Z*L</a:t>
            </a:r>
            <a:endParaRPr baseline="-25000" sz="1300"/>
          </a:p>
        </p:txBody>
      </p:sp>
      <p:cxnSp>
        <p:nvCxnSpPr>
          <p:cNvPr id="413" name="Google Shape;413;p49"/>
          <p:cNvCxnSpPr/>
          <p:nvPr/>
        </p:nvCxnSpPr>
        <p:spPr>
          <a:xfrm flipH="1" rot="10800000">
            <a:off x="3893950" y="2113950"/>
            <a:ext cx="1111500" cy="1903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4" name="Google Shape;414;p49"/>
          <p:cNvSpPr/>
          <p:nvPr/>
        </p:nvSpPr>
        <p:spPr>
          <a:xfrm>
            <a:off x="6885050" y="2665650"/>
            <a:ext cx="225300" cy="283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49"/>
          <p:cNvSpPr txBox="1"/>
          <p:nvPr/>
        </p:nvSpPr>
        <p:spPr>
          <a:xfrm>
            <a:off x="6172250" y="3160600"/>
            <a:ext cx="1650900" cy="428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OblivSel.Select</a:t>
            </a:r>
            <a:endParaRPr b="1"/>
          </a:p>
        </p:txBody>
      </p:sp>
      <p:sp>
        <p:nvSpPr>
          <p:cNvPr id="416" name="Google Shape;416;p49"/>
          <p:cNvSpPr txBox="1"/>
          <p:nvPr/>
        </p:nvSpPr>
        <p:spPr>
          <a:xfrm>
            <a:off x="7257575" y="2266625"/>
            <a:ext cx="1561800" cy="843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shares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Position Queries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Tags</a:t>
            </a:r>
            <a:endParaRPr/>
          </a:p>
        </p:txBody>
      </p:sp>
      <p:sp>
        <p:nvSpPr>
          <p:cNvPr id="417" name="Google Shape;417;p49"/>
          <p:cNvSpPr/>
          <p:nvPr/>
        </p:nvSpPr>
        <p:spPr>
          <a:xfrm>
            <a:off x="6885050" y="3735500"/>
            <a:ext cx="225300" cy="283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49"/>
          <p:cNvSpPr txBox="1"/>
          <p:nvPr/>
        </p:nvSpPr>
        <p:spPr>
          <a:xfrm>
            <a:off x="4910025" y="4164900"/>
            <a:ext cx="3684300" cy="3969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Peers stores [ </a:t>
            </a:r>
            <a:r>
              <a:rPr i="1" lang="en"/>
              <a:t>A</a:t>
            </a:r>
            <a:r>
              <a:rPr lang="en"/>
              <a:t> ] at new block position [ </a:t>
            </a:r>
            <a:r>
              <a:rPr i="1" lang="en"/>
              <a:t>A‘</a:t>
            </a:r>
            <a:r>
              <a:rPr lang="en"/>
              <a:t> ] 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0"/>
          <p:cNvSpPr txBox="1"/>
          <p:nvPr>
            <p:ph idx="1" type="body"/>
          </p:nvPr>
        </p:nvSpPr>
        <p:spPr>
          <a:xfrm>
            <a:off x="311700" y="1070400"/>
            <a:ext cx="8740200" cy="38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solidFill>
                  <a:srgbClr val="666666"/>
                </a:solidFill>
              </a:rPr>
              <a:t>Upload</a:t>
            </a:r>
            <a:r>
              <a:rPr b="1" lang="en">
                <a:solidFill>
                  <a:srgbClr val="666666"/>
                </a:solidFill>
              </a:rPr>
              <a:t> </a:t>
            </a:r>
            <a:r>
              <a:rPr lang="en">
                <a:solidFill>
                  <a:srgbClr val="666666"/>
                </a:solidFill>
              </a:rPr>
              <a:t>Algorithm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</a:rPr>
              <a:t>	1.  A </a:t>
            </a:r>
            <a:r>
              <a:rPr lang="en" sz="1400">
                <a:solidFill>
                  <a:srgbClr val="666666"/>
                </a:solidFill>
              </a:rPr>
              <a:t>peer requests a tracker to upload a file. </a:t>
            </a:r>
            <a:endParaRPr sz="14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</a:rPr>
              <a:t>	2. The tracker randomly selects m peers.</a:t>
            </a:r>
            <a:endParaRPr sz="14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</a:rPr>
              <a:t>	3. The peer sends m shares of a block to m peers.</a:t>
            </a:r>
            <a:endParaRPr sz="1400">
              <a:solidFill>
                <a:srgbClr val="666666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</a:rPr>
              <a:t>4. The tracker generates a unique key and sends m key shares to m peers. </a:t>
            </a:r>
            <a:endParaRPr sz="1400">
              <a:solidFill>
                <a:srgbClr val="666666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</a:rPr>
              <a:t>5. The m peers run PRG and add it to the received share.  </a:t>
            </a:r>
            <a:endParaRPr sz="1400">
              <a:solidFill>
                <a:srgbClr val="666666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</a:rPr>
              <a:t>	</a:t>
            </a:r>
            <a:r>
              <a:rPr lang="en" sz="1400"/>
              <a:t>Enc(k, Block) = Block + G( k</a:t>
            </a:r>
            <a:r>
              <a:rPr baseline="-25000" lang="en" sz="1400"/>
              <a:t> </a:t>
            </a:r>
            <a:r>
              <a:rPr lang="en" sz="1400"/>
              <a:t>)  </a:t>
            </a:r>
            <a:endParaRPr sz="1400">
              <a:solidFill>
                <a:srgbClr val="666666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</a:rPr>
              <a:t>6. A random selected peer will hold this Encrypted block. </a:t>
            </a:r>
            <a:endParaRPr sz="1400">
              <a:solidFill>
                <a:srgbClr val="666666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66666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		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aseline="-25000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b="1" lang="en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 b="1" sz="14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endParaRPr b="1" sz="14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b="1" sz="14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			    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371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424" name="Google Shape;424;p50"/>
          <p:cNvSpPr txBox="1"/>
          <p:nvPr/>
        </p:nvSpPr>
        <p:spPr>
          <a:xfrm>
            <a:off x="311700" y="385925"/>
            <a:ext cx="8740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OblivP2P-1 Distributed Protocol - Final Design[13]</a:t>
            </a:r>
            <a:endParaRPr b="1" sz="2800">
              <a:solidFill>
                <a:srgbClr val="20272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1"/>
          <p:cNvSpPr txBox="1"/>
          <p:nvPr>
            <p:ph idx="1" type="body"/>
          </p:nvPr>
        </p:nvSpPr>
        <p:spPr>
          <a:xfrm>
            <a:off x="311700" y="1070400"/>
            <a:ext cx="8740200" cy="3842700"/>
          </a:xfrm>
          <a:prstGeom prst="rect">
            <a:avLst/>
          </a:prstGeom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</a:rPr>
              <a:t>O</a:t>
            </a:r>
            <a:r>
              <a:rPr b="1" lang="en">
                <a:solidFill>
                  <a:srgbClr val="666666"/>
                </a:solidFill>
              </a:rPr>
              <a:t>ptimization</a:t>
            </a:r>
            <a:r>
              <a:rPr b="1" lang="en">
                <a:solidFill>
                  <a:srgbClr val="666666"/>
                </a:solidFill>
              </a:rPr>
              <a:t> goal: </a:t>
            </a:r>
            <a:endParaRPr b="1">
              <a:solidFill>
                <a:srgbClr val="666666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</a:rPr>
              <a:t>Increasing the P2P network throughput </a:t>
            </a:r>
            <a:endParaRPr sz="1400">
              <a:solidFill>
                <a:srgbClr val="666666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</a:rPr>
              <a:t>Optimizations:         </a:t>
            </a:r>
            <a:endParaRPr b="1">
              <a:solidFill>
                <a:srgbClr val="666666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AutoNum type="arabicPeriod"/>
            </a:pPr>
            <a:r>
              <a:rPr lang="en" sz="1400">
                <a:solidFill>
                  <a:srgbClr val="666666"/>
                </a:solidFill>
              </a:rPr>
              <a:t>Generate</a:t>
            </a:r>
            <a:r>
              <a:rPr b="1" lang="en" sz="1400">
                <a:solidFill>
                  <a:srgbClr val="666666"/>
                </a:solidFill>
              </a:rPr>
              <a:t> </a:t>
            </a:r>
            <a:r>
              <a:rPr lang="en" sz="1400">
                <a:solidFill>
                  <a:srgbClr val="666666"/>
                </a:solidFill>
              </a:rPr>
              <a:t>Replication</a:t>
            </a:r>
            <a:r>
              <a:rPr b="1" lang="en" sz="1400">
                <a:solidFill>
                  <a:srgbClr val="666666"/>
                </a:solidFill>
              </a:rPr>
              <a:t> </a:t>
            </a:r>
            <a:r>
              <a:rPr lang="en" sz="1400">
                <a:solidFill>
                  <a:srgbClr val="666666"/>
                </a:solidFill>
              </a:rPr>
              <a:t>of every block in the tree</a:t>
            </a:r>
            <a:endParaRPr sz="1400">
              <a:solidFill>
                <a:srgbClr val="666666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</a:rPr>
              <a:t>Support parallel accesses</a:t>
            </a:r>
            <a:endParaRPr sz="1400">
              <a:solidFill>
                <a:srgbClr val="666666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</a:rPr>
              <a:t>Deploy multiple trackers</a:t>
            </a:r>
            <a:endParaRPr sz="1400">
              <a:solidFill>
                <a:srgbClr val="666666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AutoNum type="arabicPeriod"/>
            </a:pPr>
            <a:r>
              <a:rPr lang="en" sz="1400">
                <a:solidFill>
                  <a:srgbClr val="666666"/>
                </a:solidFill>
              </a:rPr>
              <a:t>Every peer creates several copies of it’s bucket space and run the Protocol on different version of buckets.</a:t>
            </a:r>
            <a:endParaRPr sz="1400">
              <a:solidFill>
                <a:srgbClr val="666666"/>
              </a:solidFill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66666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</a:rPr>
              <a:t>  </a:t>
            </a:r>
            <a:r>
              <a:rPr b="1" lang="en" sz="1400">
                <a:solidFill>
                  <a:srgbClr val="666666"/>
                </a:solidFill>
              </a:rPr>
              <a:t>3.</a:t>
            </a:r>
            <a:r>
              <a:rPr lang="en" sz="1400">
                <a:solidFill>
                  <a:srgbClr val="666666"/>
                </a:solidFill>
              </a:rPr>
              <a:t>     Parallelizing Computation</a:t>
            </a:r>
            <a:endParaRPr sz="14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</a:rPr>
              <a:t>		Peer = a set of peers </a:t>
            </a:r>
            <a:endParaRPr sz="14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</a:rPr>
              <a:t> </a:t>
            </a:r>
            <a:r>
              <a:rPr lang="en" sz="1400">
                <a:solidFill>
                  <a:srgbClr val="666666"/>
                </a:solidFill>
              </a:rPr>
              <a:t> </a:t>
            </a:r>
            <a:endParaRPr sz="14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371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430" name="Google Shape;430;p51"/>
          <p:cNvSpPr txBox="1"/>
          <p:nvPr/>
        </p:nvSpPr>
        <p:spPr>
          <a:xfrm>
            <a:off x="311700" y="385925"/>
            <a:ext cx="8740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OblivP2P-1 Distributed Protocol - </a:t>
            </a:r>
            <a:r>
              <a:rPr b="1" lang="en" sz="28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Optimization</a:t>
            </a:r>
            <a:endParaRPr b="1" sz="2800">
              <a:solidFill>
                <a:srgbClr val="20272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1" name="Google Shape;431;p51"/>
          <p:cNvSpPr txBox="1"/>
          <p:nvPr/>
        </p:nvSpPr>
        <p:spPr>
          <a:xfrm>
            <a:off x="4765750" y="1954225"/>
            <a:ext cx="3072900" cy="428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Run The Protocol in Parallel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Introduction - P2P Security Risks</a:t>
            </a:r>
            <a:endParaRPr b="1"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83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are the security risks of P2P Networking?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Long-term traffic analysis (LTTA) of data transactions between peers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Can infer private information about users and their files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Example: Military Intelligence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Frequency of communication -&gt; Urgency or action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Who talks to whom -&gt; Indicates hierarchy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are some of the current solutions?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Mix Networks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Allow users to be anonymous by hiding online identity    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Adversary can link access patterns; </a:t>
            </a:r>
            <a:r>
              <a:rPr i="1" lang="en">
                <a:solidFill>
                  <a:srgbClr val="FF0000"/>
                </a:solidFill>
              </a:rPr>
              <a:t>still vulnerable to LTTA!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i="1" lang="en" sz="2000">
                <a:solidFill>
                  <a:srgbClr val="FF0000"/>
                </a:solidFill>
              </a:rPr>
              <a:t>Is anonymizing users enough to protect P2P systems from adversaries?</a:t>
            </a:r>
            <a:endParaRPr b="1" i="1" sz="2000">
              <a:solidFill>
                <a:srgbClr val="FF0000"/>
              </a:solidFill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2450" y="3327663"/>
            <a:ext cx="279125" cy="2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4464" y="3569775"/>
            <a:ext cx="279125" cy="272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Table of Contents</a:t>
            </a:r>
            <a:endParaRPr b="1"/>
          </a:p>
        </p:txBody>
      </p:sp>
      <p:sp>
        <p:nvSpPr>
          <p:cNvPr id="437" name="Google Shape;437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Introduction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Problem Definition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Proposed Approach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OblivP2P-1 Distributed Protocol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i="1" lang="en">
                <a:solidFill>
                  <a:srgbClr val="FF0000"/>
                </a:solidFill>
              </a:rPr>
              <a:t>Implementation and Evaluation</a:t>
            </a:r>
            <a:endParaRPr i="1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Performance and Security Analysis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Future and Related 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Conclusion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Implementation and Evaluation </a:t>
            </a:r>
            <a:endParaRPr b="1"/>
          </a:p>
        </p:txBody>
      </p:sp>
      <p:sp>
        <p:nvSpPr>
          <p:cNvPr id="443" name="Google Shape;443;p53"/>
          <p:cNvSpPr txBox="1"/>
          <p:nvPr/>
        </p:nvSpPr>
        <p:spPr>
          <a:xfrm>
            <a:off x="472225" y="1126050"/>
            <a:ext cx="80931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</a:pPr>
            <a:r>
              <a:rPr b="1" lang="en" sz="18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Implementation</a:t>
            </a:r>
            <a:endParaRPr b="1" sz="18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○"/>
            </a:pPr>
            <a:r>
              <a:rPr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Ring ORAM:</a:t>
            </a:r>
            <a:endParaRPr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■"/>
            </a:pPr>
            <a:r>
              <a:rPr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bucket contains z = 4 blocks and s = 5 dummy blocks</a:t>
            </a:r>
            <a:endParaRPr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■"/>
            </a:pPr>
            <a:r>
              <a:rPr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eviction occurs after every 3 accesses.</a:t>
            </a:r>
            <a:endParaRPr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○"/>
            </a:pPr>
            <a:r>
              <a:rPr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IT-PIR and seed homomorphic PRG</a:t>
            </a:r>
            <a:endParaRPr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■"/>
            </a:pPr>
            <a:r>
              <a:rPr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Encryption based on ECC library</a:t>
            </a:r>
            <a:endParaRPr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○"/>
            </a:pPr>
            <a:r>
              <a:rPr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Random number:</a:t>
            </a:r>
            <a:endParaRPr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■"/>
            </a:pPr>
            <a:r>
              <a:rPr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NIST P-256 elliptic curve</a:t>
            </a:r>
            <a:endParaRPr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		</a:t>
            </a:r>
            <a:endParaRPr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Implementation and Evaluation </a:t>
            </a:r>
            <a:endParaRPr b="1"/>
          </a:p>
        </p:txBody>
      </p:sp>
      <p:sp>
        <p:nvSpPr>
          <p:cNvPr id="449" name="Google Shape;449;p54"/>
          <p:cNvSpPr txBox="1"/>
          <p:nvPr/>
        </p:nvSpPr>
        <p:spPr>
          <a:xfrm>
            <a:off x="472225" y="1126050"/>
            <a:ext cx="8520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</a:pPr>
            <a:r>
              <a:rPr b="1" lang="en" sz="18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Implementation</a:t>
            </a:r>
            <a:endParaRPr b="1" sz="18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○"/>
            </a:pPr>
            <a:r>
              <a:rPr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DeterLab network testbed</a:t>
            </a:r>
            <a:endParaRPr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○"/>
            </a:pPr>
            <a:r>
              <a:rPr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Server:</a:t>
            </a:r>
            <a:endParaRPr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■"/>
            </a:pPr>
            <a:r>
              <a:rPr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15 servers running Ubuntu 14.04 </a:t>
            </a:r>
            <a:endParaRPr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■"/>
            </a:pPr>
            <a:r>
              <a:rPr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Intel(R) Xeon(R) hexa core processors, 2.2 Ghz, 15 MB cache (24 cores each)</a:t>
            </a:r>
            <a:endParaRPr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■"/>
            </a:pPr>
            <a:r>
              <a:rPr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24 GB of RAM</a:t>
            </a:r>
            <a:endParaRPr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○"/>
            </a:pPr>
            <a:r>
              <a:rPr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Each peer process takes up to 4 − 60 MB memory</a:t>
            </a:r>
            <a:endParaRPr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○"/>
            </a:pPr>
            <a:r>
              <a:rPr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Tracker is connected to a 128 MBps link</a:t>
            </a:r>
            <a:endParaRPr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Implementation and Evaluation </a:t>
            </a:r>
            <a:endParaRPr b="1"/>
          </a:p>
        </p:txBody>
      </p:sp>
      <p:pic>
        <p:nvPicPr>
          <p:cNvPr id="455" name="Google Shape;45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4075" y="2230350"/>
            <a:ext cx="3583050" cy="2311375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55"/>
          <p:cNvSpPr txBox="1"/>
          <p:nvPr/>
        </p:nvSpPr>
        <p:spPr>
          <a:xfrm>
            <a:off x="3055513" y="4419550"/>
            <a:ext cx="38358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The throughput of OblivP2P-0 and OblivP2P-1 linearly scales with network increase. </a:t>
            </a:r>
            <a:endParaRPr sz="1200"/>
          </a:p>
        </p:txBody>
      </p:sp>
      <p:sp>
        <p:nvSpPr>
          <p:cNvPr id="457" name="Google Shape;457;p55"/>
          <p:cNvSpPr txBox="1"/>
          <p:nvPr/>
        </p:nvSpPr>
        <p:spPr>
          <a:xfrm>
            <a:off x="472225" y="1126050"/>
            <a:ext cx="8093100" cy="12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</a:pPr>
            <a:r>
              <a:rPr b="1" lang="en" sz="18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Throughput</a:t>
            </a:r>
            <a:endParaRPr b="1" sz="18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○"/>
            </a:pPr>
            <a:r>
              <a:rPr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OblivP2P-0</a:t>
            </a:r>
            <a:r>
              <a:rPr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decreases with the growth of the network (Tracker Queueing the requests)</a:t>
            </a:r>
            <a:endParaRPr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400"/>
              <a:buFont typeface="Proxima Nova"/>
              <a:buChar char="○"/>
            </a:pPr>
            <a:r>
              <a:rPr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OblivP2P-1</a:t>
            </a:r>
            <a:r>
              <a:rPr b="1"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increases throughput with the network growing because of distribution of computing. </a:t>
            </a:r>
            <a:endParaRPr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Implementation and Evaluation[2]</a:t>
            </a:r>
            <a:endParaRPr b="1"/>
          </a:p>
        </p:txBody>
      </p:sp>
      <p:sp>
        <p:nvSpPr>
          <p:cNvPr id="463" name="Google Shape;463;p56"/>
          <p:cNvSpPr txBox="1"/>
          <p:nvPr/>
        </p:nvSpPr>
        <p:spPr>
          <a:xfrm>
            <a:off x="472225" y="1126050"/>
            <a:ext cx="8093100" cy="12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</a:pPr>
            <a:r>
              <a:rPr b="1" lang="en" sz="18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Latency</a:t>
            </a:r>
            <a:endParaRPr b="1" sz="18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Proxima Nova"/>
              <a:buChar char="○"/>
            </a:pPr>
            <a:r>
              <a:rPr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OblivP2P-1 has a higher latency for fetching.</a:t>
            </a:r>
            <a:endParaRPr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666666"/>
              </a:buClr>
              <a:buSzPts val="1400"/>
              <a:buFont typeface="Proxima Nova"/>
              <a:buChar char="○"/>
            </a:pPr>
            <a:r>
              <a:rPr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OblivP2P-1 sync time becomes steady in the large network. </a:t>
            </a:r>
            <a:endParaRPr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64" name="Google Shape;46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225" y="2353625"/>
            <a:ext cx="3320200" cy="20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56"/>
          <p:cNvSpPr txBox="1"/>
          <p:nvPr/>
        </p:nvSpPr>
        <p:spPr>
          <a:xfrm>
            <a:off x="733775" y="4511450"/>
            <a:ext cx="29859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latency for fetching block </a:t>
            </a:r>
            <a:endParaRPr/>
          </a:p>
        </p:txBody>
      </p:sp>
      <p:pic>
        <p:nvPicPr>
          <p:cNvPr id="466" name="Google Shape;466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0800" y="2338738"/>
            <a:ext cx="3320200" cy="2067916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56"/>
          <p:cNvSpPr txBox="1"/>
          <p:nvPr/>
        </p:nvSpPr>
        <p:spPr>
          <a:xfrm>
            <a:off x="4722400" y="4540550"/>
            <a:ext cx="2898600" cy="2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latency for sync algorithm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Implementation and Evaluation[3]</a:t>
            </a:r>
            <a:endParaRPr b="1"/>
          </a:p>
        </p:txBody>
      </p:sp>
      <p:sp>
        <p:nvSpPr>
          <p:cNvPr id="473" name="Google Shape;473;p57"/>
          <p:cNvSpPr txBox="1"/>
          <p:nvPr/>
        </p:nvSpPr>
        <p:spPr>
          <a:xfrm>
            <a:off x="472225" y="1126050"/>
            <a:ext cx="80931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</a:pPr>
            <a:r>
              <a:rPr b="1" lang="en" sz="18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Data Transferred through Tracker</a:t>
            </a:r>
            <a:endParaRPr b="1" sz="18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666666"/>
              </a:buClr>
              <a:buSzPts val="1400"/>
              <a:buFont typeface="Proxima Nova"/>
              <a:buChar char="○"/>
            </a:pPr>
            <a:r>
              <a:rPr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Compare with OblivP2P-0, OblivP2P-1 has no centralized bottleneck </a:t>
            </a:r>
            <a:endParaRPr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74" name="Google Shape;47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3058" y="2156875"/>
            <a:ext cx="3742568" cy="240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57"/>
          <p:cNvSpPr txBox="1"/>
          <p:nvPr/>
        </p:nvSpPr>
        <p:spPr>
          <a:xfrm>
            <a:off x="2389538" y="4453325"/>
            <a:ext cx="3261900" cy="4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data transferred through tracker 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Table of Contents</a:t>
            </a:r>
            <a:endParaRPr b="1"/>
          </a:p>
        </p:txBody>
      </p:sp>
      <p:sp>
        <p:nvSpPr>
          <p:cNvPr id="481" name="Google Shape;481;p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Introduction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Problem Definition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Proposed Approach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OblivP2P-1 Distributed Protocol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Implementation and Evaluation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i="1" lang="en">
                <a:solidFill>
                  <a:srgbClr val="FF0000"/>
                </a:solidFill>
              </a:rPr>
              <a:t>Performance and Security Analysis</a:t>
            </a:r>
            <a:endParaRPr i="1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Future and Related 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Conclusion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Performance and Security Analysis</a:t>
            </a:r>
            <a:endParaRPr b="1"/>
          </a:p>
        </p:txBody>
      </p:sp>
      <p:sp>
        <p:nvSpPr>
          <p:cNvPr id="487" name="Google Shape;487;p59"/>
          <p:cNvSpPr txBox="1"/>
          <p:nvPr>
            <p:ph idx="1" type="body"/>
          </p:nvPr>
        </p:nvSpPr>
        <p:spPr>
          <a:xfrm>
            <a:off x="311700" y="1152475"/>
            <a:ext cx="8520600" cy="365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Performance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Tracker overhead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Eviction 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Eviction does OblivSel</a:t>
            </a:r>
            <a:r>
              <a:rPr i="1" lang="en"/>
              <a:t> </a:t>
            </a:r>
            <a:r>
              <a:rPr lang="en"/>
              <a:t>(</a:t>
            </a:r>
            <a:r>
              <a:rPr i="1" lang="en"/>
              <a:t> L * z + |stash| </a:t>
            </a:r>
            <a:r>
              <a:rPr lang="en"/>
              <a:t>)</a:t>
            </a:r>
            <a:r>
              <a:rPr i="1" lang="en"/>
              <a:t> </a:t>
            </a:r>
            <a:r>
              <a:rPr lang="en"/>
              <a:t>times. </a:t>
            </a:r>
            <a:r>
              <a:rPr i="1" lang="en"/>
              <a:t>L</a:t>
            </a:r>
            <a:r>
              <a:rPr lang="en"/>
              <a:t> and </a:t>
            </a:r>
            <a:r>
              <a:rPr i="1" lang="en"/>
              <a:t>|stash|</a:t>
            </a:r>
            <a:r>
              <a:rPr lang="en"/>
              <a:t> is O(logN)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IT-PIR.Query costs logN * </a:t>
            </a:r>
            <a:r>
              <a:rPr lang="en"/>
              <a:t>(</a:t>
            </a:r>
            <a:r>
              <a:rPr i="1" lang="en"/>
              <a:t> L * z + |stash| </a:t>
            </a:r>
            <a:r>
              <a:rPr lang="en"/>
              <a:t>) 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Eviction costs O(logN</a:t>
            </a:r>
            <a:r>
              <a:rPr baseline="30000" lang="en"/>
              <a:t>3</a:t>
            </a:r>
            <a:r>
              <a:rPr lang="en"/>
              <a:t>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Peers overhead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Communication overhead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Receives (</a:t>
            </a:r>
            <a:r>
              <a:rPr i="1" lang="en"/>
              <a:t> L * z + |stash| </a:t>
            </a:r>
            <a:r>
              <a:rPr lang="en"/>
              <a:t>) blocks from the peers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Transmit O( logN / N ) blocks per access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Computation overhead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O( logN</a:t>
            </a:r>
            <a:r>
              <a:rPr baseline="30000" lang="en">
                <a:latin typeface="Arial"/>
                <a:ea typeface="Arial"/>
                <a:cs typeface="Arial"/>
                <a:sym typeface="Arial"/>
              </a:rPr>
              <a:t>4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/ N ) 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Performance and Security Analysis[2]</a:t>
            </a:r>
            <a:endParaRPr b="1"/>
          </a:p>
        </p:txBody>
      </p:sp>
      <p:sp>
        <p:nvSpPr>
          <p:cNvPr id="493" name="Google Shape;493;p60"/>
          <p:cNvSpPr txBox="1"/>
          <p:nvPr>
            <p:ph idx="1" type="body"/>
          </p:nvPr>
        </p:nvSpPr>
        <p:spPr>
          <a:xfrm>
            <a:off x="311700" y="1152475"/>
            <a:ext cx="8520600" cy="37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b="1" lang="en">
                <a:solidFill>
                  <a:srgbClr val="666666"/>
                </a:solidFill>
              </a:rPr>
              <a:t>Security</a:t>
            </a:r>
            <a:endParaRPr b="1" sz="1400"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Definition of a oblivious P2P system:</a:t>
            </a:r>
            <a:endParaRPr/>
          </a:p>
          <a:p>
            <a:pPr indent="0" lvl="0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For any PPT(Probabilistic Polynomial Time) “honest-but-curious” adversary, </a:t>
            </a:r>
            <a:endParaRPr sz="1400"/>
          </a:p>
          <a:p>
            <a:pPr indent="0" lvl="0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 adversary’s issuing access patterns’ success probability is smaller than a </a:t>
            </a:r>
            <a:endParaRPr sz="1400"/>
          </a:p>
          <a:p>
            <a:pPr indent="0" lvl="0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negligible probability.</a:t>
            </a:r>
            <a:endParaRPr sz="1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	</a:t>
            </a:r>
            <a:endParaRPr sz="1400"/>
          </a:p>
          <a:p>
            <a:pPr indent="-3175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OblivP2P-1 is a oblivious P2P system:</a:t>
            </a:r>
            <a:endParaRPr sz="1400"/>
          </a:p>
          <a:p>
            <a:pPr indent="4572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/>
              <a:t>If ∀N &gt; 1, and ∀ε &lt; 1, ∃m &gt; 1, such that </a:t>
            </a:r>
            <a:endParaRPr sz="1400"/>
          </a:p>
          <a:p>
            <a:pPr indent="457200" lvl="0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r>
              <a:rPr baseline="30000" lang="en"/>
              <a:t>logN · m · (1 - ε)</a:t>
            </a:r>
            <a:r>
              <a:rPr lang="en"/>
              <a:t> </a:t>
            </a:r>
            <a:r>
              <a:rPr lang="en" sz="1400"/>
              <a:t>∈ negl( λ )</a:t>
            </a:r>
            <a:endParaRPr sz="1400"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		N: Number of blocks  </a:t>
            </a:r>
            <a:endParaRPr sz="1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                   ε: Proportion of colluding peers </a:t>
            </a:r>
            <a:endParaRPr sz="1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		m: The number of peers involving one access</a:t>
            </a:r>
            <a:endParaRPr sz="1400"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			</a:t>
            </a:r>
            <a:endParaRPr sz="14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Table of Contents</a:t>
            </a:r>
            <a:endParaRPr b="1"/>
          </a:p>
        </p:txBody>
      </p:sp>
      <p:sp>
        <p:nvSpPr>
          <p:cNvPr id="499" name="Google Shape;499;p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Introduction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Problem Definition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Proposed Approach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OblivP2P-1 Distributed Protocol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Implementation and Evaluation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Performance and Security Analysis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i="1" lang="en">
                <a:solidFill>
                  <a:srgbClr val="FF0000"/>
                </a:solidFill>
              </a:rPr>
              <a:t>Future and Related Work</a:t>
            </a:r>
            <a:endParaRPr i="1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Conclusion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Introduction - OblivP2P: Oblivious Sharing Protocol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is OblivP2P?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Provides defence against LTTA with </a:t>
            </a:r>
            <a:r>
              <a:rPr b="1" i="1" lang="en"/>
              <a:t>oblivious</a:t>
            </a:r>
            <a:r>
              <a:rPr lang="en"/>
              <a:t> access patterns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Based on Oblivious RAM (ORAM) for hiding data access between client and untrusted memory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are the challenges with designing OblivP2P?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Obliviousness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P2P systems have much different architecture that client-server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Set of trackers manage network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Multiple peers own data, acting as both clients and servers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Adversarial peers see plaintext, while untrusted servers see encrypted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Scalability 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P2P systems serve data requests simultaneously (versus one at a time)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Throughput must scale linearly with the number of peers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Centralized bottlenecks must be limited 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Parallelization must be achieved with decent throughput 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Future and Related Work</a:t>
            </a:r>
            <a:endParaRPr b="1"/>
          </a:p>
        </p:txBody>
      </p:sp>
      <p:sp>
        <p:nvSpPr>
          <p:cNvPr id="505" name="Google Shape;505;p62"/>
          <p:cNvSpPr txBox="1"/>
          <p:nvPr>
            <p:ph idx="1" type="body"/>
          </p:nvPr>
        </p:nvSpPr>
        <p:spPr>
          <a:xfrm>
            <a:off x="260850" y="1017725"/>
            <a:ext cx="8520600" cy="382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solidFill>
                  <a:srgbClr val="666666"/>
                </a:solidFill>
              </a:rPr>
              <a:t>Long term traffic analysis</a:t>
            </a:r>
            <a:endParaRPr b="1">
              <a:solidFill>
                <a:srgbClr val="666666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rgbClr val="666666"/>
                </a:solidFill>
              </a:rPr>
              <a:t>Other Anonymous P2P systems:  Crowds, AP3, ShadowWalker. </a:t>
            </a:r>
            <a:r>
              <a:rPr lang="en">
                <a:solidFill>
                  <a:srgbClr val="666666"/>
                </a:solidFill>
              </a:rPr>
              <a:t>e</a:t>
            </a:r>
            <a:r>
              <a:rPr lang="en">
                <a:solidFill>
                  <a:srgbClr val="666666"/>
                </a:solidFill>
              </a:rPr>
              <a:t>tc</a:t>
            </a:r>
            <a:endParaRPr>
              <a:solidFill>
                <a:srgbClr val="666666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</a:pPr>
            <a:r>
              <a:rPr lang="en">
                <a:solidFill>
                  <a:srgbClr val="666666"/>
                </a:solidFill>
              </a:rPr>
              <a:t>Problem of other systems: Show limits against global adversary with long term traffic analysis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solidFill>
                  <a:srgbClr val="666666"/>
                </a:solidFill>
              </a:rPr>
              <a:t>Side-channels </a:t>
            </a:r>
            <a:endParaRPr b="1">
              <a:solidFill>
                <a:srgbClr val="666666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</a:pPr>
            <a:r>
              <a:rPr lang="en">
                <a:solidFill>
                  <a:srgbClr val="666666"/>
                </a:solidFill>
              </a:rPr>
              <a:t>Attacker </a:t>
            </a:r>
            <a:r>
              <a:rPr lang="en">
                <a:solidFill>
                  <a:srgbClr val="666666"/>
                </a:solidFill>
              </a:rPr>
              <a:t>implements</a:t>
            </a:r>
            <a:r>
              <a:rPr lang="en">
                <a:solidFill>
                  <a:srgbClr val="666666"/>
                </a:solidFill>
              </a:rPr>
              <a:t> </a:t>
            </a:r>
            <a:r>
              <a:rPr lang="en">
                <a:solidFill>
                  <a:srgbClr val="666666"/>
                </a:solidFill>
              </a:rPr>
              <a:t>Machine</a:t>
            </a:r>
            <a:r>
              <a:rPr lang="en">
                <a:solidFill>
                  <a:srgbClr val="666666"/>
                </a:solidFill>
              </a:rPr>
              <a:t> learning methods to identify the user’s private information</a:t>
            </a:r>
            <a:endParaRPr>
              <a:solidFill>
                <a:srgbClr val="666666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</a:pPr>
            <a:r>
              <a:rPr lang="en">
                <a:solidFill>
                  <a:srgbClr val="666666"/>
                </a:solidFill>
              </a:rPr>
              <a:t>Out of scope, not relevant with long-term pattern traffic analysis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solidFill>
                  <a:srgbClr val="666666"/>
                </a:solidFill>
              </a:rPr>
              <a:t>Multi-servers and parallel ORAM</a:t>
            </a:r>
            <a:endParaRPr b="1">
              <a:solidFill>
                <a:srgbClr val="666666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</a:pPr>
            <a:r>
              <a:rPr lang="en">
                <a:solidFill>
                  <a:srgbClr val="666666"/>
                </a:solidFill>
              </a:rPr>
              <a:t>Optimizing ORAM constructions:  Leveraging multiple servers, Multiple CPUs, etc</a:t>
            </a:r>
            <a:endParaRPr>
              <a:solidFill>
                <a:srgbClr val="666666"/>
              </a:solidFill>
            </a:endParaRPr>
          </a:p>
          <a:p>
            <a:pPr indent="457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</a:rPr>
              <a:t>Problem : not fit to P2P network system, single peer bottleneck</a:t>
            </a:r>
            <a:endParaRPr b="1">
              <a:solidFill>
                <a:srgbClr val="666666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</a:pPr>
            <a:r>
              <a:rPr lang="en" sz="1400">
                <a:solidFill>
                  <a:srgbClr val="666666"/>
                </a:solidFill>
              </a:rPr>
              <a:t>Oblivious parallel RAM (OPRAM)</a:t>
            </a:r>
            <a:endParaRPr sz="1400">
              <a:solidFill>
                <a:srgbClr val="666666"/>
              </a:solidFill>
            </a:endParaRPr>
          </a:p>
          <a:p>
            <a:pPr indent="457200" lvl="0" marL="91440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None/>
            </a:pPr>
            <a:r>
              <a:rPr lang="en" sz="1400">
                <a:solidFill>
                  <a:srgbClr val="666666"/>
                </a:solidFill>
              </a:rPr>
              <a:t>Problem : OPRAM does not decrease the communication overhead, bottleneck</a:t>
            </a:r>
            <a:endParaRPr sz="14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Table of Contents</a:t>
            </a:r>
            <a:endParaRPr b="1"/>
          </a:p>
        </p:txBody>
      </p:sp>
      <p:sp>
        <p:nvSpPr>
          <p:cNvPr id="511" name="Google Shape;511;p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Introduction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Problem Definition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Proposed Approach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OblivP2P-1 Distributed Protocol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Implementation and Evaluation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Performance and Security Analysis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Future and Related 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i="1" lang="en">
                <a:solidFill>
                  <a:srgbClr val="FF0000"/>
                </a:solidFill>
              </a:rPr>
              <a:t>Conclusion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Conclusion</a:t>
            </a:r>
            <a:endParaRPr b="1"/>
          </a:p>
        </p:txBody>
      </p:sp>
      <p:sp>
        <p:nvSpPr>
          <p:cNvPr id="517" name="Google Shape;517;p64"/>
          <p:cNvSpPr txBox="1"/>
          <p:nvPr>
            <p:ph idx="1" type="body"/>
          </p:nvPr>
        </p:nvSpPr>
        <p:spPr>
          <a:xfrm>
            <a:off x="311700" y="1152475"/>
            <a:ext cx="7541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OblivP2P is a oblivious P2P Protocol. </a:t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OblivP2P could defend the long-term pattern traffic analysis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OblivP2P-1 avoids bottleneck at Tracker and could be linearly scalable with increase in the number of peers.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OblivP2P is </a:t>
            </a:r>
            <a:r>
              <a:rPr lang="en">
                <a:solidFill>
                  <a:srgbClr val="666666"/>
                </a:solidFill>
              </a:rPr>
              <a:t>parallelizable.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Conclusion - </a:t>
            </a:r>
            <a:r>
              <a:rPr b="1" lang="en"/>
              <a:t>References</a:t>
            </a:r>
            <a:endParaRPr b="1"/>
          </a:p>
        </p:txBody>
      </p:sp>
      <p:sp>
        <p:nvSpPr>
          <p:cNvPr id="523" name="Google Shape;523;p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https://www.usenix.org/system/files/conference/usenixsecurity16/sec16_paper_jia.pdf</a:t>
            </a:r>
            <a:r>
              <a:rPr lang="en"/>
              <a:t>  (slides and paper)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https://www.usenix.org/system/files/conference/usenixsecurity15/sec15-paper-ren-ling.pdf</a:t>
            </a:r>
            <a:r>
              <a:rPr lang="en"/>
              <a:t> (slides and paper)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83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Introduction - OblivP2P: Oblivious Sharing Protocol[2]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</a:pPr>
            <a:r>
              <a:rPr lang="en"/>
              <a:t>Solution Overview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Two different protocols proposed: OblivP2P-0 and OblivP2P-1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OblivP2P-0 (Centralized Approach)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All traffic sent through Tracker, creating a computation bottleneck</a:t>
            </a:r>
            <a:endParaRPr/>
          </a:p>
          <a:p>
            <a: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More direct adaptation of standard ORAM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OblivP2P-1 (Distributed Approach)</a:t>
            </a:r>
            <a:endParaRPr/>
          </a:p>
          <a:p>
            <a: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Distributes workload of Tracker across network peers</a:t>
            </a:r>
            <a:endParaRPr/>
          </a:p>
          <a:p>
            <a: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"/>
              <a:t>Oblivious Selection (OblivSel) </a:t>
            </a:r>
            <a:r>
              <a:rPr lang="en"/>
              <a:t>crucial</a:t>
            </a:r>
            <a:r>
              <a:rPr lang="en"/>
              <a:t> in securing distributed computations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System and Results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Implemented testing on DeterLab testbed using 15 servers and 2</a:t>
            </a:r>
            <a:r>
              <a:rPr baseline="30000" lang="en"/>
              <a:t>14</a:t>
            </a:r>
            <a:r>
              <a:rPr lang="en"/>
              <a:t> (16000) simulated peers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OblivP2P-1 exhibited throughput of 3.19 MBps (approx. 7 requests/sec for 512KB block)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Achieved obliviousness and scalability goals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Table of Contents</a:t>
            </a:r>
            <a:endParaRPr b="1"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Introduction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i="1" lang="en">
                <a:solidFill>
                  <a:srgbClr val="FF0000"/>
                </a:solidFill>
              </a:rPr>
              <a:t>Problem Definition</a:t>
            </a:r>
            <a:endParaRPr i="1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Proposed Approach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OblivP2P-1 Distributed Protocol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Implementation and Evaluation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Performance and Security Analysis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Future and Related 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Conclusion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Problem Definition - Threat Model </a:t>
            </a:r>
            <a:endParaRPr b="1"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Paper assumptions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Tracker is a trusted party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Peers are honest-but-curious adversaries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Two main adversarial models for P2P peers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Global Passive Adversary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Peer can view entire network over long period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Later analysis can reveal data and user ID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Ex: </a:t>
            </a:r>
            <a:r>
              <a:rPr i="1" lang="en"/>
              <a:t>BitStalker, Global BitTorrent Monitor</a:t>
            </a:r>
            <a:endParaRPr i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Passive Colluding Peers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Adversary can control multiple peers to gather information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Peers can share access patterns and private storage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OblivP2P tolerates a fraction  </a:t>
            </a:r>
            <a:r>
              <a:rPr lang="en"/>
              <a:t>c ∈ O(N</a:t>
            </a:r>
            <a:r>
              <a:rPr baseline="30000" lang="en"/>
              <a:t>E</a:t>
            </a:r>
            <a:r>
              <a:rPr lang="en"/>
              <a:t>)</a:t>
            </a:r>
            <a:r>
              <a:rPr i="1" lang="en"/>
              <a:t> </a:t>
            </a:r>
            <a:r>
              <a:rPr lang="en"/>
              <a:t>of adversarial peers</a:t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 rotWithShape="1">
          <a:blip r:embed="rId3">
            <a:alphaModFix/>
          </a:blip>
          <a:srcRect b="0" l="13036" r="12768" t="0"/>
          <a:stretch/>
        </p:blipFill>
        <p:spPr>
          <a:xfrm>
            <a:off x="5407775" y="1152475"/>
            <a:ext cx="3628274" cy="165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 rotWithShape="1">
          <a:blip r:embed="rId4">
            <a:alphaModFix/>
          </a:blip>
          <a:srcRect b="0" l="0" r="0" t="17742"/>
          <a:stretch/>
        </p:blipFill>
        <p:spPr>
          <a:xfrm>
            <a:off x="6502350" y="3156800"/>
            <a:ext cx="2533700" cy="156317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Problem Definition - Existing Insufficient Solutions </a:t>
            </a:r>
            <a:endParaRPr b="1"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Unlinkability with Mixnet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Set of senders produce messages and send to proxy server(s)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Proxy server(s) mix up the ordering of the messages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Last proxy server sends message to the set of receivers they were meant for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									  		</a:t>
            </a:r>
            <a:endParaRPr b="1" sz="2800">
              <a:solidFill>
                <a:srgbClr val="FF0000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2450" y="2882875"/>
            <a:ext cx="5899098" cy="17103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